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7" r:id="rId2"/>
    <p:sldId id="736" r:id="rId3"/>
    <p:sldId id="873" r:id="rId4"/>
    <p:sldId id="889" r:id="rId5"/>
    <p:sldId id="890" r:id="rId6"/>
    <p:sldId id="891" r:id="rId7"/>
    <p:sldId id="762" r:id="rId8"/>
    <p:sldId id="819" r:id="rId9"/>
    <p:sldId id="803" r:id="rId10"/>
    <p:sldId id="875" r:id="rId11"/>
    <p:sldId id="892" r:id="rId12"/>
    <p:sldId id="893" r:id="rId13"/>
    <p:sldId id="929" r:id="rId14"/>
    <p:sldId id="920" r:id="rId15"/>
    <p:sldId id="894" r:id="rId16"/>
    <p:sldId id="874" r:id="rId17"/>
    <p:sldId id="921" r:id="rId18"/>
    <p:sldId id="922" r:id="rId19"/>
    <p:sldId id="876" r:id="rId20"/>
    <p:sldId id="877" r:id="rId21"/>
    <p:sldId id="923" r:id="rId22"/>
    <p:sldId id="924" r:id="rId23"/>
    <p:sldId id="878" r:id="rId24"/>
    <p:sldId id="881" r:id="rId25"/>
    <p:sldId id="882" r:id="rId26"/>
    <p:sldId id="887" r:id="rId27"/>
    <p:sldId id="886" r:id="rId28"/>
    <p:sldId id="926" r:id="rId29"/>
    <p:sldId id="883" r:id="rId30"/>
    <p:sldId id="884" r:id="rId31"/>
    <p:sldId id="879" r:id="rId32"/>
    <p:sldId id="918" r:id="rId33"/>
    <p:sldId id="896" r:id="rId34"/>
    <p:sldId id="900" r:id="rId35"/>
    <p:sldId id="925" r:id="rId36"/>
    <p:sldId id="897" r:id="rId37"/>
    <p:sldId id="899" r:id="rId38"/>
    <p:sldId id="928" r:id="rId39"/>
    <p:sldId id="927" r:id="rId40"/>
    <p:sldId id="76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46D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6391" autoAdjust="0"/>
  </p:normalViewPr>
  <p:slideViewPr>
    <p:cSldViewPr snapToGrid="0">
      <p:cViewPr varScale="1">
        <p:scale>
          <a:sx n="69" d="100"/>
          <a:sy n="69" d="100"/>
        </p:scale>
        <p:origin x="55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3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5F1BBBE-5915-4AEC-8211-5127D4C3E7D5}" type="doc">
      <dgm:prSet loTypeId="urn:microsoft.com/office/officeart/2008/layout/HorizontalMultiLevelHierarchy#1" loCatId="hierarchy" qsTypeId="urn:microsoft.com/office/officeart/2005/8/quickstyle/simple1#1" qsCatId="simple" csTypeId="urn:microsoft.com/office/officeart/2005/8/colors/accent1_2#1" csCatId="accent1" phldr="1"/>
      <dgm:spPr/>
      <dgm:t>
        <a:bodyPr/>
        <a:lstStyle/>
        <a:p>
          <a:endParaRPr lang="zh-CN" altLang="en-US"/>
        </a:p>
      </dgm:t>
    </dgm:pt>
    <dgm:pt modelId="{A08AB3C1-26BC-4BAA-9AD7-C9C32DEEFC90}">
      <dgm:prSet phldrT="[文本]" phldr="0" custT="1"/>
      <dgm:spPr/>
      <dgm:t>
        <a:bodyPr vert="horz" wrap="square"/>
        <a:lstStyle/>
        <a:p>
          <a:pPr algn="ctr" defTabSz="977900">
            <a:lnSpc>
              <a:spcPct val="90000"/>
            </a:lnSpc>
            <a:spcBef>
              <a:spcPct val="0"/>
            </a:spcBef>
            <a:spcAft>
              <a:spcPct val="35000"/>
            </a:spcAft>
          </a:pPr>
          <a:r>
            <a:rPr lang="zh-CN" altLang="en-US" sz="2800" b="1" kern="1200" dirty="0">
              <a:solidFill>
                <a:prstClr val="white"/>
              </a:solidFill>
              <a:latin typeface="微软雅黑" panose="020B0503020204020204" pitchFamily="34" charset="-122"/>
              <a:ea typeface="微软雅黑" panose="020B0503020204020204" pitchFamily="34" charset="-122"/>
              <a:cs typeface="+mn-cs"/>
            </a:rPr>
            <a:t>温度仪</a:t>
          </a:r>
          <a:endParaRPr sz="2800"/>
        </a:p>
      </dgm:t>
    </dgm:pt>
    <dgm:pt modelId="{22A3CD54-9CA1-4FF5-A4DD-6A9D55D5E05F}" type="parTrans" cxnId="{5011841E-18AA-4C01-BFE4-0B370BD163A4}">
      <dgm:prSet/>
      <dgm:spPr/>
      <dgm:t>
        <a:bodyPr/>
        <a:lstStyle/>
        <a:p>
          <a:endParaRPr lang="zh-CN" altLang="en-US"/>
        </a:p>
      </dgm:t>
    </dgm:pt>
    <dgm:pt modelId="{DDD89B6D-3912-4A93-80CA-CAA9DBF1B578}" type="sibTrans" cxnId="{5011841E-18AA-4C01-BFE4-0B370BD163A4}">
      <dgm:prSet/>
      <dgm:spPr/>
      <dgm:t>
        <a:bodyPr/>
        <a:lstStyle/>
        <a:p>
          <a:endParaRPr lang="zh-CN" altLang="en-US"/>
        </a:p>
      </dgm:t>
    </dgm:pt>
    <dgm:pt modelId="{5A3FF084-FCD9-4A50-B331-E47A27AFF47C}">
      <dgm:prSet phldrT="[文本]" phldr="0" custT="1"/>
      <dgm:spPr/>
      <dgm:t>
        <a:bodyPr vert="horz" wrap="square"/>
        <a:lstStyle/>
        <a:p>
          <a:pPr>
            <a:lnSpc>
              <a:spcPct val="100000"/>
            </a:lnSpc>
            <a:spcBef>
              <a:spcPct val="0"/>
            </a:spcBef>
            <a:spcAft>
              <a:spcPct val="35000"/>
            </a:spcAft>
          </a:pPr>
          <a:r>
            <a:rPr lang="zh-CN" altLang="en-US" sz="2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前端热电偶系统</a:t>
          </a:r>
          <a:endParaRPr lang="zh-CN" altLang="en-US" sz="2800" dirty="0"/>
        </a:p>
      </dgm:t>
    </dgm:pt>
    <dgm:pt modelId="{D8331B74-407D-4221-980C-C24A9CBA8114}" type="parTrans" cxnId="{48DB24F6-65FA-47E7-998D-C81579F8065B}">
      <dgm:prSet/>
      <dgm:spPr/>
      <dgm:t>
        <a:bodyPr/>
        <a:lstStyle/>
        <a:p>
          <a:endParaRPr lang="zh-CN" altLang="en-US"/>
        </a:p>
      </dgm:t>
    </dgm:pt>
    <dgm:pt modelId="{8FD54316-D879-42EE-9F31-F846C85B47FD}" type="sibTrans" cxnId="{48DB24F6-65FA-47E7-998D-C81579F8065B}">
      <dgm:prSet/>
      <dgm:spPr/>
      <dgm:t>
        <a:bodyPr/>
        <a:lstStyle/>
        <a:p>
          <a:endParaRPr lang="zh-CN" altLang="en-US"/>
        </a:p>
      </dgm:t>
    </dgm:pt>
    <dgm:pt modelId="{DC35DD53-20F4-4BD3-8713-70C126708E56}">
      <dgm:prSet phldrT="[文本]" phldr="0" custT="1"/>
      <dgm:spPr/>
      <dgm:t>
        <a:bodyPr vert="horz" wrap="square"/>
        <a:lstStyle/>
        <a:p>
          <a:pPr>
            <a:lnSpc>
              <a:spcPct val="100000"/>
            </a:lnSpc>
            <a:spcBef>
              <a:spcPct val="0"/>
            </a:spcBef>
            <a:spcAft>
              <a:spcPct val="35000"/>
            </a:spcAft>
          </a:pPr>
          <a:r>
            <a:rPr lang="zh-CN" altLang="en-US" sz="2800" b="1" dirty="0">
              <a:latin typeface="微软雅黑" panose="020B0503020204020204" pitchFamily="34" charset="-122"/>
              <a:ea typeface="微软雅黑" panose="020B0503020204020204" pitchFamily="34" charset="-122"/>
            </a:rPr>
            <a:t>中段信号处理系统</a:t>
          </a:r>
        </a:p>
      </dgm:t>
    </dgm:pt>
    <dgm:pt modelId="{1A306EEB-862D-43DF-9B0F-3632EC9988DE}" type="parTrans" cxnId="{4A51DD79-EAF2-47D8-A4DE-A8A45D15691A}">
      <dgm:prSet/>
      <dgm:spPr/>
      <dgm:t>
        <a:bodyPr/>
        <a:lstStyle/>
        <a:p>
          <a:endParaRPr lang="zh-CN" altLang="en-US"/>
        </a:p>
      </dgm:t>
    </dgm:pt>
    <dgm:pt modelId="{D19FBCA5-4F21-42C9-8CBF-B2931C6957D5}" type="sibTrans" cxnId="{4A51DD79-EAF2-47D8-A4DE-A8A45D15691A}">
      <dgm:prSet/>
      <dgm:spPr/>
      <dgm:t>
        <a:bodyPr/>
        <a:lstStyle/>
        <a:p>
          <a:endParaRPr lang="zh-CN" altLang="en-US"/>
        </a:p>
      </dgm:t>
    </dgm:pt>
    <dgm:pt modelId="{CF5C9C72-B9C9-49EB-BEFC-F97586BF3956}">
      <dgm:prSet phldrT="[文本]" phldr="0" custT="1"/>
      <dgm:spPr/>
      <dgm:t>
        <a:bodyPr vert="horz" wrap="square"/>
        <a:lstStyle/>
        <a:p>
          <a:pPr>
            <a:lnSpc>
              <a:spcPct val="100000"/>
            </a:lnSpc>
            <a:spcBef>
              <a:spcPct val="0"/>
            </a:spcBef>
            <a:spcAft>
              <a:spcPct val="35000"/>
            </a:spcAft>
          </a:pPr>
          <a:r>
            <a:rPr lang="zh-CN" altLang="en-US" sz="2800" b="1" dirty="0">
              <a:latin typeface="微软雅黑" panose="020B0503020204020204" pitchFamily="34" charset="-122"/>
              <a:ea typeface="微软雅黑" panose="020B0503020204020204" pitchFamily="34" charset="-122"/>
            </a:rPr>
            <a:t>后端数字系统</a:t>
          </a:r>
        </a:p>
      </dgm:t>
    </dgm:pt>
    <dgm:pt modelId="{41DA2CF3-D574-49AE-A528-EA5B3A781A81}" type="parTrans" cxnId="{851E5993-8770-4B2D-B3F9-02EF195B1354}">
      <dgm:prSet/>
      <dgm:spPr/>
      <dgm:t>
        <a:bodyPr/>
        <a:lstStyle/>
        <a:p>
          <a:endParaRPr lang="zh-CN" altLang="en-US"/>
        </a:p>
      </dgm:t>
    </dgm:pt>
    <dgm:pt modelId="{0A974CE2-6AA6-4274-90DC-79B1856FEB10}" type="sibTrans" cxnId="{851E5993-8770-4B2D-B3F9-02EF195B1354}">
      <dgm:prSet/>
      <dgm:spPr/>
      <dgm:t>
        <a:bodyPr/>
        <a:lstStyle/>
        <a:p>
          <a:endParaRPr lang="zh-CN" altLang="en-US"/>
        </a:p>
      </dgm:t>
    </dgm:pt>
    <dgm:pt modelId="{8F2858E9-418F-4252-BAB1-DBCFEB91219F}" type="pres">
      <dgm:prSet presAssocID="{35F1BBBE-5915-4AEC-8211-5127D4C3E7D5}" presName="Name0" presStyleCnt="0">
        <dgm:presLayoutVars>
          <dgm:chPref val="1"/>
          <dgm:dir/>
          <dgm:animOne val="branch"/>
          <dgm:animLvl val="lvl"/>
          <dgm:resizeHandles val="exact"/>
        </dgm:presLayoutVars>
      </dgm:prSet>
      <dgm:spPr/>
      <dgm:t>
        <a:bodyPr/>
        <a:lstStyle/>
        <a:p>
          <a:endParaRPr lang="zh-CN" altLang="en-US"/>
        </a:p>
      </dgm:t>
    </dgm:pt>
    <dgm:pt modelId="{59CF5B4F-03E1-454D-A4FD-271DEF61D2E7}" type="pres">
      <dgm:prSet presAssocID="{A08AB3C1-26BC-4BAA-9AD7-C9C32DEEFC90}" presName="root1" presStyleCnt="0"/>
      <dgm:spPr/>
    </dgm:pt>
    <dgm:pt modelId="{F49C5B30-A48F-4E95-83CF-AFBF8CA26361}" type="pres">
      <dgm:prSet presAssocID="{A08AB3C1-26BC-4BAA-9AD7-C9C32DEEFC90}" presName="LevelOneTextNode" presStyleLbl="node0" presStyleIdx="0" presStyleCnt="1" custAng="5400000" custScaleX="172971" custScaleY="59277" custLinFactNeighborX="-82589" custLinFactNeighborY="-1978">
        <dgm:presLayoutVars>
          <dgm:chPref val="3"/>
        </dgm:presLayoutVars>
      </dgm:prSet>
      <dgm:spPr/>
      <dgm:t>
        <a:bodyPr/>
        <a:lstStyle/>
        <a:p>
          <a:endParaRPr lang="zh-CN" altLang="en-US"/>
        </a:p>
      </dgm:t>
    </dgm:pt>
    <dgm:pt modelId="{1915425A-83FF-4376-83EA-DAE59EA6DDC2}" type="pres">
      <dgm:prSet presAssocID="{A08AB3C1-26BC-4BAA-9AD7-C9C32DEEFC90}" presName="level2hierChild" presStyleCnt="0"/>
      <dgm:spPr/>
    </dgm:pt>
    <dgm:pt modelId="{90B375D1-D760-4C95-8AB3-FCF22AF9EE68}" type="pres">
      <dgm:prSet presAssocID="{D8331B74-407D-4221-980C-C24A9CBA8114}" presName="conn2-1" presStyleLbl="parChTrans1D2" presStyleIdx="0" presStyleCnt="3"/>
      <dgm:spPr/>
      <dgm:t>
        <a:bodyPr/>
        <a:lstStyle/>
        <a:p>
          <a:endParaRPr lang="zh-CN" altLang="en-US"/>
        </a:p>
      </dgm:t>
    </dgm:pt>
    <dgm:pt modelId="{1387DBD6-349B-43DE-A847-E1B85C8D94A2}" type="pres">
      <dgm:prSet presAssocID="{D8331B74-407D-4221-980C-C24A9CBA8114}" presName="connTx" presStyleLbl="parChTrans1D2" presStyleIdx="0" presStyleCnt="3"/>
      <dgm:spPr/>
      <dgm:t>
        <a:bodyPr/>
        <a:lstStyle/>
        <a:p>
          <a:endParaRPr lang="zh-CN" altLang="en-US"/>
        </a:p>
      </dgm:t>
    </dgm:pt>
    <dgm:pt modelId="{AEB4E53E-D485-4843-AF16-87FD14D2BF48}" type="pres">
      <dgm:prSet presAssocID="{5A3FF084-FCD9-4A50-B331-E47A27AFF47C}" presName="root2" presStyleCnt="0"/>
      <dgm:spPr/>
    </dgm:pt>
    <dgm:pt modelId="{3674847B-3F22-4568-BF72-87930E5C2D8E}" type="pres">
      <dgm:prSet presAssocID="{5A3FF084-FCD9-4A50-B331-E47A27AFF47C}" presName="LevelTwoTextNode" presStyleLbl="node2" presStyleIdx="0" presStyleCnt="3" custLinFactNeighborX="26000" custLinFactNeighborY="-20089">
        <dgm:presLayoutVars>
          <dgm:chPref val="3"/>
        </dgm:presLayoutVars>
      </dgm:prSet>
      <dgm:spPr/>
      <dgm:t>
        <a:bodyPr/>
        <a:lstStyle/>
        <a:p>
          <a:endParaRPr lang="zh-CN" altLang="en-US"/>
        </a:p>
      </dgm:t>
    </dgm:pt>
    <dgm:pt modelId="{5EF8701B-23B9-44C9-8EA2-457EFC1C3119}" type="pres">
      <dgm:prSet presAssocID="{5A3FF084-FCD9-4A50-B331-E47A27AFF47C}" presName="level3hierChild" presStyleCnt="0"/>
      <dgm:spPr/>
    </dgm:pt>
    <dgm:pt modelId="{5E9CE886-AD63-4F8B-9DCC-24A0A66749E9}" type="pres">
      <dgm:prSet presAssocID="{1A306EEB-862D-43DF-9B0F-3632EC9988DE}" presName="conn2-1" presStyleLbl="parChTrans1D2" presStyleIdx="1" presStyleCnt="3"/>
      <dgm:spPr/>
      <dgm:t>
        <a:bodyPr/>
        <a:lstStyle/>
        <a:p>
          <a:endParaRPr lang="zh-CN" altLang="en-US"/>
        </a:p>
      </dgm:t>
    </dgm:pt>
    <dgm:pt modelId="{CF1D215E-F9A1-409A-B142-F2E72DBD7228}" type="pres">
      <dgm:prSet presAssocID="{1A306EEB-862D-43DF-9B0F-3632EC9988DE}" presName="connTx" presStyleLbl="parChTrans1D2" presStyleIdx="1" presStyleCnt="3"/>
      <dgm:spPr/>
      <dgm:t>
        <a:bodyPr/>
        <a:lstStyle/>
        <a:p>
          <a:endParaRPr lang="zh-CN" altLang="en-US"/>
        </a:p>
      </dgm:t>
    </dgm:pt>
    <dgm:pt modelId="{68176D2F-62F8-41AA-9C7A-25DBA3EACA98}" type="pres">
      <dgm:prSet presAssocID="{DC35DD53-20F4-4BD3-8713-70C126708E56}" presName="root2" presStyleCnt="0"/>
      <dgm:spPr/>
    </dgm:pt>
    <dgm:pt modelId="{CA64305E-4AD0-40C9-8F7A-42BF34FA5AE4}" type="pres">
      <dgm:prSet presAssocID="{DC35DD53-20F4-4BD3-8713-70C126708E56}" presName="LevelTwoTextNode" presStyleLbl="node2" presStyleIdx="1" presStyleCnt="3" custLinFactNeighborX="26000" custLinFactNeighborY="-10411">
        <dgm:presLayoutVars>
          <dgm:chPref val="3"/>
        </dgm:presLayoutVars>
      </dgm:prSet>
      <dgm:spPr/>
      <dgm:t>
        <a:bodyPr/>
        <a:lstStyle/>
        <a:p>
          <a:endParaRPr lang="zh-CN" altLang="en-US"/>
        </a:p>
      </dgm:t>
    </dgm:pt>
    <dgm:pt modelId="{DC50E479-D5D4-4FBF-AC4D-383466034778}" type="pres">
      <dgm:prSet presAssocID="{DC35DD53-20F4-4BD3-8713-70C126708E56}" presName="level3hierChild" presStyleCnt="0"/>
      <dgm:spPr/>
    </dgm:pt>
    <dgm:pt modelId="{9A91D5CF-058D-40B9-AF90-C1BB2367AD2F}" type="pres">
      <dgm:prSet presAssocID="{41DA2CF3-D574-49AE-A528-EA5B3A781A81}" presName="conn2-1" presStyleLbl="parChTrans1D2" presStyleIdx="2" presStyleCnt="3"/>
      <dgm:spPr/>
      <dgm:t>
        <a:bodyPr/>
        <a:lstStyle/>
        <a:p>
          <a:endParaRPr lang="zh-CN" altLang="en-US"/>
        </a:p>
      </dgm:t>
    </dgm:pt>
    <dgm:pt modelId="{7360A15F-43EC-4FD7-904C-76DB3FCB998C}" type="pres">
      <dgm:prSet presAssocID="{41DA2CF3-D574-49AE-A528-EA5B3A781A81}" presName="connTx" presStyleLbl="parChTrans1D2" presStyleIdx="2" presStyleCnt="3"/>
      <dgm:spPr/>
      <dgm:t>
        <a:bodyPr/>
        <a:lstStyle/>
        <a:p>
          <a:endParaRPr lang="zh-CN" altLang="en-US"/>
        </a:p>
      </dgm:t>
    </dgm:pt>
    <dgm:pt modelId="{B47F4C50-F93D-44DA-AE61-6259F4FAD285}" type="pres">
      <dgm:prSet presAssocID="{CF5C9C72-B9C9-49EB-BEFC-F97586BF3956}" presName="root2" presStyleCnt="0"/>
      <dgm:spPr/>
    </dgm:pt>
    <dgm:pt modelId="{FAFDBEB2-6D6B-463A-9DA7-113C578B4425}" type="pres">
      <dgm:prSet presAssocID="{CF5C9C72-B9C9-49EB-BEFC-F97586BF3956}" presName="LevelTwoTextNode" presStyleLbl="node2" presStyleIdx="2" presStyleCnt="3" custLinFactNeighborX="26000" custLinFactNeighborY="1226">
        <dgm:presLayoutVars>
          <dgm:chPref val="3"/>
        </dgm:presLayoutVars>
      </dgm:prSet>
      <dgm:spPr/>
      <dgm:t>
        <a:bodyPr/>
        <a:lstStyle/>
        <a:p>
          <a:endParaRPr lang="zh-CN" altLang="en-US"/>
        </a:p>
      </dgm:t>
    </dgm:pt>
    <dgm:pt modelId="{F576C263-CB0F-4720-83C0-2184A99AB71B}" type="pres">
      <dgm:prSet presAssocID="{CF5C9C72-B9C9-49EB-BEFC-F97586BF3956}" presName="level3hierChild" presStyleCnt="0"/>
      <dgm:spPr/>
    </dgm:pt>
  </dgm:ptLst>
  <dgm:cxnLst>
    <dgm:cxn modelId="{48DB24F6-65FA-47E7-998D-C81579F8065B}" srcId="{A08AB3C1-26BC-4BAA-9AD7-C9C32DEEFC90}" destId="{5A3FF084-FCD9-4A50-B331-E47A27AFF47C}" srcOrd="0" destOrd="0" parTransId="{D8331B74-407D-4221-980C-C24A9CBA8114}" sibTransId="{8FD54316-D879-42EE-9F31-F846C85B47FD}"/>
    <dgm:cxn modelId="{9FFCACE2-4C1C-4701-AE4D-0315E6088A00}" type="presOf" srcId="{41DA2CF3-D574-49AE-A528-EA5B3A781A81}" destId="{9A91D5CF-058D-40B9-AF90-C1BB2367AD2F}" srcOrd="0" destOrd="0" presId="urn:microsoft.com/office/officeart/2008/layout/HorizontalMultiLevelHierarchy#1"/>
    <dgm:cxn modelId="{228E91D6-39E9-400E-AF7B-FEADAF09DC1A}" type="presOf" srcId="{1A306EEB-862D-43DF-9B0F-3632EC9988DE}" destId="{5E9CE886-AD63-4F8B-9DCC-24A0A66749E9}" srcOrd="0" destOrd="0" presId="urn:microsoft.com/office/officeart/2008/layout/HorizontalMultiLevelHierarchy#1"/>
    <dgm:cxn modelId="{5011841E-18AA-4C01-BFE4-0B370BD163A4}" srcId="{35F1BBBE-5915-4AEC-8211-5127D4C3E7D5}" destId="{A08AB3C1-26BC-4BAA-9AD7-C9C32DEEFC90}" srcOrd="0" destOrd="0" parTransId="{22A3CD54-9CA1-4FF5-A4DD-6A9D55D5E05F}" sibTransId="{DDD89B6D-3912-4A93-80CA-CAA9DBF1B578}"/>
    <dgm:cxn modelId="{15ABA224-3E40-4FEC-A46F-D8F917FEA7FC}" type="presOf" srcId="{5A3FF084-FCD9-4A50-B331-E47A27AFF47C}" destId="{3674847B-3F22-4568-BF72-87930E5C2D8E}" srcOrd="0" destOrd="0" presId="urn:microsoft.com/office/officeart/2008/layout/HorizontalMultiLevelHierarchy#1"/>
    <dgm:cxn modelId="{4A51DD79-EAF2-47D8-A4DE-A8A45D15691A}" srcId="{A08AB3C1-26BC-4BAA-9AD7-C9C32DEEFC90}" destId="{DC35DD53-20F4-4BD3-8713-70C126708E56}" srcOrd="1" destOrd="0" parTransId="{1A306EEB-862D-43DF-9B0F-3632EC9988DE}" sibTransId="{D19FBCA5-4F21-42C9-8CBF-B2931C6957D5}"/>
    <dgm:cxn modelId="{29180FBD-92C8-4CF5-A488-09D01874D4B8}" type="presOf" srcId="{35F1BBBE-5915-4AEC-8211-5127D4C3E7D5}" destId="{8F2858E9-418F-4252-BAB1-DBCFEB91219F}" srcOrd="0" destOrd="0" presId="urn:microsoft.com/office/officeart/2008/layout/HorizontalMultiLevelHierarchy#1"/>
    <dgm:cxn modelId="{851E5993-8770-4B2D-B3F9-02EF195B1354}" srcId="{A08AB3C1-26BC-4BAA-9AD7-C9C32DEEFC90}" destId="{CF5C9C72-B9C9-49EB-BEFC-F97586BF3956}" srcOrd="2" destOrd="0" parTransId="{41DA2CF3-D574-49AE-A528-EA5B3A781A81}" sibTransId="{0A974CE2-6AA6-4274-90DC-79B1856FEB10}"/>
    <dgm:cxn modelId="{056794C7-64A2-4B42-9981-714DE9358CEE}" type="presOf" srcId="{D8331B74-407D-4221-980C-C24A9CBA8114}" destId="{90B375D1-D760-4C95-8AB3-FCF22AF9EE68}" srcOrd="0" destOrd="0" presId="urn:microsoft.com/office/officeart/2008/layout/HorizontalMultiLevelHierarchy#1"/>
    <dgm:cxn modelId="{2E370FF1-6B56-4F46-82DD-E4691193A7C1}" type="presOf" srcId="{1A306EEB-862D-43DF-9B0F-3632EC9988DE}" destId="{CF1D215E-F9A1-409A-B142-F2E72DBD7228}" srcOrd="1" destOrd="0" presId="urn:microsoft.com/office/officeart/2008/layout/HorizontalMultiLevelHierarchy#1"/>
    <dgm:cxn modelId="{9FD5FDAE-0BFD-40E7-B2AB-1772B742B10F}" type="presOf" srcId="{CF5C9C72-B9C9-49EB-BEFC-F97586BF3956}" destId="{FAFDBEB2-6D6B-463A-9DA7-113C578B4425}" srcOrd="0" destOrd="0" presId="urn:microsoft.com/office/officeart/2008/layout/HorizontalMultiLevelHierarchy#1"/>
    <dgm:cxn modelId="{CDFF4DF5-71C5-4B14-AAC7-12966B3B33C9}" type="presOf" srcId="{D8331B74-407D-4221-980C-C24A9CBA8114}" destId="{1387DBD6-349B-43DE-A847-E1B85C8D94A2}" srcOrd="1" destOrd="0" presId="urn:microsoft.com/office/officeart/2008/layout/HorizontalMultiLevelHierarchy#1"/>
    <dgm:cxn modelId="{C9CEB7EA-867C-4861-BB17-19D016409FE8}" type="presOf" srcId="{41DA2CF3-D574-49AE-A528-EA5B3A781A81}" destId="{7360A15F-43EC-4FD7-904C-76DB3FCB998C}" srcOrd="1" destOrd="0" presId="urn:microsoft.com/office/officeart/2008/layout/HorizontalMultiLevelHierarchy#1"/>
    <dgm:cxn modelId="{6295415C-1A32-4E0C-83D9-33334D4011B1}" type="presOf" srcId="{DC35DD53-20F4-4BD3-8713-70C126708E56}" destId="{CA64305E-4AD0-40C9-8F7A-42BF34FA5AE4}" srcOrd="0" destOrd="0" presId="urn:microsoft.com/office/officeart/2008/layout/HorizontalMultiLevelHierarchy#1"/>
    <dgm:cxn modelId="{9C180FB7-5F7B-42F8-86B4-FF0A2653434F}" type="presOf" srcId="{A08AB3C1-26BC-4BAA-9AD7-C9C32DEEFC90}" destId="{F49C5B30-A48F-4E95-83CF-AFBF8CA26361}" srcOrd="0" destOrd="0" presId="urn:microsoft.com/office/officeart/2008/layout/HorizontalMultiLevelHierarchy#1"/>
    <dgm:cxn modelId="{F0CBBC87-2D26-43A8-A6F9-BB5F757CD77D}" type="presParOf" srcId="{8F2858E9-418F-4252-BAB1-DBCFEB91219F}" destId="{59CF5B4F-03E1-454D-A4FD-271DEF61D2E7}" srcOrd="0" destOrd="0" presId="urn:microsoft.com/office/officeart/2008/layout/HorizontalMultiLevelHierarchy#1"/>
    <dgm:cxn modelId="{638017F4-8B00-4CEB-94A5-EBB4689B2D36}" type="presParOf" srcId="{59CF5B4F-03E1-454D-A4FD-271DEF61D2E7}" destId="{F49C5B30-A48F-4E95-83CF-AFBF8CA26361}" srcOrd="0" destOrd="0" presId="urn:microsoft.com/office/officeart/2008/layout/HorizontalMultiLevelHierarchy#1"/>
    <dgm:cxn modelId="{80A3E454-0501-4F2B-AEA2-051A4DC9D971}" type="presParOf" srcId="{59CF5B4F-03E1-454D-A4FD-271DEF61D2E7}" destId="{1915425A-83FF-4376-83EA-DAE59EA6DDC2}" srcOrd="1" destOrd="0" presId="urn:microsoft.com/office/officeart/2008/layout/HorizontalMultiLevelHierarchy#1"/>
    <dgm:cxn modelId="{375E9B8F-44CC-43B5-AAA4-E189FA8FE521}" type="presParOf" srcId="{1915425A-83FF-4376-83EA-DAE59EA6DDC2}" destId="{90B375D1-D760-4C95-8AB3-FCF22AF9EE68}" srcOrd="0" destOrd="0" presId="urn:microsoft.com/office/officeart/2008/layout/HorizontalMultiLevelHierarchy#1"/>
    <dgm:cxn modelId="{866770BF-DDBD-40E9-BE7D-BD4373FB880E}" type="presParOf" srcId="{90B375D1-D760-4C95-8AB3-FCF22AF9EE68}" destId="{1387DBD6-349B-43DE-A847-E1B85C8D94A2}" srcOrd="0" destOrd="0" presId="urn:microsoft.com/office/officeart/2008/layout/HorizontalMultiLevelHierarchy#1"/>
    <dgm:cxn modelId="{7420390C-5E3A-4B9F-929D-73BDC2F9EE97}" type="presParOf" srcId="{1915425A-83FF-4376-83EA-DAE59EA6DDC2}" destId="{AEB4E53E-D485-4843-AF16-87FD14D2BF48}" srcOrd="1" destOrd="0" presId="urn:microsoft.com/office/officeart/2008/layout/HorizontalMultiLevelHierarchy#1"/>
    <dgm:cxn modelId="{72AE9BF4-BB2D-4B40-AE35-FB52ED028BAF}" type="presParOf" srcId="{AEB4E53E-D485-4843-AF16-87FD14D2BF48}" destId="{3674847B-3F22-4568-BF72-87930E5C2D8E}" srcOrd="0" destOrd="0" presId="urn:microsoft.com/office/officeart/2008/layout/HorizontalMultiLevelHierarchy#1"/>
    <dgm:cxn modelId="{5490B9DA-24D3-49F8-8B81-4714C2E112C0}" type="presParOf" srcId="{AEB4E53E-D485-4843-AF16-87FD14D2BF48}" destId="{5EF8701B-23B9-44C9-8EA2-457EFC1C3119}" srcOrd="1" destOrd="0" presId="urn:microsoft.com/office/officeart/2008/layout/HorizontalMultiLevelHierarchy#1"/>
    <dgm:cxn modelId="{9457390E-47C0-47C8-B1D5-189C5B740179}" type="presParOf" srcId="{1915425A-83FF-4376-83EA-DAE59EA6DDC2}" destId="{5E9CE886-AD63-4F8B-9DCC-24A0A66749E9}" srcOrd="2" destOrd="0" presId="urn:microsoft.com/office/officeart/2008/layout/HorizontalMultiLevelHierarchy#1"/>
    <dgm:cxn modelId="{2602C90A-7AC3-4758-957C-0CBEEE131D5E}" type="presParOf" srcId="{5E9CE886-AD63-4F8B-9DCC-24A0A66749E9}" destId="{CF1D215E-F9A1-409A-B142-F2E72DBD7228}" srcOrd="0" destOrd="0" presId="urn:microsoft.com/office/officeart/2008/layout/HorizontalMultiLevelHierarchy#1"/>
    <dgm:cxn modelId="{D598F0C2-7072-4FCF-851F-1CC47193FCA5}" type="presParOf" srcId="{1915425A-83FF-4376-83EA-DAE59EA6DDC2}" destId="{68176D2F-62F8-41AA-9C7A-25DBA3EACA98}" srcOrd="3" destOrd="0" presId="urn:microsoft.com/office/officeart/2008/layout/HorizontalMultiLevelHierarchy#1"/>
    <dgm:cxn modelId="{0F0A9AB3-4701-4AFE-A27D-A515997F6D1D}" type="presParOf" srcId="{68176D2F-62F8-41AA-9C7A-25DBA3EACA98}" destId="{CA64305E-4AD0-40C9-8F7A-42BF34FA5AE4}" srcOrd="0" destOrd="0" presId="urn:microsoft.com/office/officeart/2008/layout/HorizontalMultiLevelHierarchy#1"/>
    <dgm:cxn modelId="{2A0C930F-5409-4AA0-9995-B58ABE3DAA97}" type="presParOf" srcId="{68176D2F-62F8-41AA-9C7A-25DBA3EACA98}" destId="{DC50E479-D5D4-4FBF-AC4D-383466034778}" srcOrd="1" destOrd="0" presId="urn:microsoft.com/office/officeart/2008/layout/HorizontalMultiLevelHierarchy#1"/>
    <dgm:cxn modelId="{9E5E7AEB-41F0-4A60-A4F5-857B6DC76D3D}" type="presParOf" srcId="{1915425A-83FF-4376-83EA-DAE59EA6DDC2}" destId="{9A91D5CF-058D-40B9-AF90-C1BB2367AD2F}" srcOrd="4" destOrd="0" presId="urn:microsoft.com/office/officeart/2008/layout/HorizontalMultiLevelHierarchy#1"/>
    <dgm:cxn modelId="{FB2E4A2C-B102-4E40-AD3E-DA3981D00C9E}" type="presParOf" srcId="{9A91D5CF-058D-40B9-AF90-C1BB2367AD2F}" destId="{7360A15F-43EC-4FD7-904C-76DB3FCB998C}" srcOrd="0" destOrd="0" presId="urn:microsoft.com/office/officeart/2008/layout/HorizontalMultiLevelHierarchy#1"/>
    <dgm:cxn modelId="{BD53730D-566A-4D66-8182-D04F6B7CE7E1}" type="presParOf" srcId="{1915425A-83FF-4376-83EA-DAE59EA6DDC2}" destId="{B47F4C50-F93D-44DA-AE61-6259F4FAD285}" srcOrd="5" destOrd="0" presId="urn:microsoft.com/office/officeart/2008/layout/HorizontalMultiLevelHierarchy#1"/>
    <dgm:cxn modelId="{FAC5C9F5-BAC8-44F3-9BB8-1CA92AEFB51F}" type="presParOf" srcId="{B47F4C50-F93D-44DA-AE61-6259F4FAD285}" destId="{FAFDBEB2-6D6B-463A-9DA7-113C578B4425}" srcOrd="0" destOrd="0" presId="urn:microsoft.com/office/officeart/2008/layout/HorizontalMultiLevelHierarchy#1"/>
    <dgm:cxn modelId="{EE541A55-BB37-4082-ABA1-BF2A78162ABA}" type="presParOf" srcId="{B47F4C50-F93D-44DA-AE61-6259F4FAD285}" destId="{F576C263-CB0F-4720-83C0-2184A99AB71B}" srcOrd="1" destOrd="0" presId="urn:microsoft.com/office/officeart/2008/layout/HorizontalMultiLevel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1D5CF-058D-40B9-AF90-C1BB2367AD2F}">
      <dsp:nvSpPr>
        <dsp:cNvPr id="0" name=""/>
        <dsp:cNvSpPr/>
      </dsp:nvSpPr>
      <dsp:spPr>
        <a:xfrm>
          <a:off x="2483293" y="2270763"/>
          <a:ext cx="2097559" cy="1227586"/>
        </a:xfrm>
        <a:custGeom>
          <a:avLst/>
          <a:gdLst/>
          <a:ahLst/>
          <a:cxnLst/>
          <a:rect l="0" t="0" r="0" b="0"/>
          <a:pathLst>
            <a:path>
              <a:moveTo>
                <a:pt x="0" y="0"/>
              </a:moveTo>
              <a:lnTo>
                <a:pt x="1048779" y="0"/>
              </a:lnTo>
              <a:lnTo>
                <a:pt x="1048779" y="1227586"/>
              </a:lnTo>
              <a:lnTo>
                <a:pt x="2097559" y="12275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471314" y="2823796"/>
        <a:ext cx="121518" cy="121518"/>
      </dsp:txXfrm>
    </dsp:sp>
    <dsp:sp modelId="{5E9CE886-AD63-4F8B-9DCC-24A0A66749E9}">
      <dsp:nvSpPr>
        <dsp:cNvPr id="0" name=""/>
        <dsp:cNvSpPr/>
      </dsp:nvSpPr>
      <dsp:spPr>
        <a:xfrm>
          <a:off x="2483293" y="2225038"/>
          <a:ext cx="2097559" cy="91440"/>
        </a:xfrm>
        <a:custGeom>
          <a:avLst/>
          <a:gdLst/>
          <a:ahLst/>
          <a:cxnLst/>
          <a:rect l="0" t="0" r="0" b="0"/>
          <a:pathLst>
            <a:path>
              <a:moveTo>
                <a:pt x="0" y="45724"/>
              </a:moveTo>
              <a:lnTo>
                <a:pt x="1048779" y="45724"/>
              </a:lnTo>
              <a:lnTo>
                <a:pt x="1048779" y="45720"/>
              </a:lnTo>
              <a:lnTo>
                <a:pt x="209755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3479634" y="2218319"/>
        <a:ext cx="104877" cy="104877"/>
      </dsp:txXfrm>
    </dsp:sp>
    <dsp:sp modelId="{90B375D1-D760-4C95-8AB3-FCF22AF9EE68}">
      <dsp:nvSpPr>
        <dsp:cNvPr id="0" name=""/>
        <dsp:cNvSpPr/>
      </dsp:nvSpPr>
      <dsp:spPr>
        <a:xfrm>
          <a:off x="2483293" y="1060768"/>
          <a:ext cx="2097559" cy="1209994"/>
        </a:xfrm>
        <a:custGeom>
          <a:avLst/>
          <a:gdLst/>
          <a:ahLst/>
          <a:cxnLst/>
          <a:rect l="0" t="0" r="0" b="0"/>
          <a:pathLst>
            <a:path>
              <a:moveTo>
                <a:pt x="0" y="1209994"/>
              </a:moveTo>
              <a:lnTo>
                <a:pt x="1048779" y="1209994"/>
              </a:lnTo>
              <a:lnTo>
                <a:pt x="1048779" y="0"/>
              </a:lnTo>
              <a:lnTo>
                <a:pt x="209755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471534" y="1605227"/>
        <a:ext cx="121076" cy="121076"/>
      </dsp:txXfrm>
    </dsp:sp>
    <dsp:sp modelId="{F49C5B30-A48F-4E95-83CF-AFBF8CA26361}">
      <dsp:nvSpPr>
        <dsp:cNvPr id="0" name=""/>
        <dsp:cNvSpPr/>
      </dsp:nvSpPr>
      <dsp:spPr>
        <a:xfrm>
          <a:off x="304797" y="1493749"/>
          <a:ext cx="2802965" cy="15540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977900">
            <a:lnSpc>
              <a:spcPct val="90000"/>
            </a:lnSpc>
            <a:spcBef>
              <a:spcPct val="0"/>
            </a:spcBef>
            <a:spcAft>
              <a:spcPct val="35000"/>
            </a:spcAft>
          </a:pPr>
          <a:r>
            <a:rPr lang="zh-CN" altLang="en-US" sz="2800" b="1" kern="1200" dirty="0">
              <a:solidFill>
                <a:prstClr val="white"/>
              </a:solidFill>
              <a:latin typeface="微软雅黑" panose="020B0503020204020204" pitchFamily="34" charset="-122"/>
              <a:ea typeface="微软雅黑" panose="020B0503020204020204" pitchFamily="34" charset="-122"/>
              <a:cs typeface="+mn-cs"/>
            </a:rPr>
            <a:t>温度仪</a:t>
          </a:r>
          <a:endParaRPr sz="2800"/>
        </a:p>
      </dsp:txBody>
      <dsp:txXfrm>
        <a:off x="304797" y="1493749"/>
        <a:ext cx="2802965" cy="1554026"/>
      </dsp:txXfrm>
    </dsp:sp>
    <dsp:sp modelId="{3674847B-3F22-4568-BF72-87930E5C2D8E}">
      <dsp:nvSpPr>
        <dsp:cNvPr id="0" name=""/>
        <dsp:cNvSpPr/>
      </dsp:nvSpPr>
      <dsp:spPr>
        <a:xfrm>
          <a:off x="4580853" y="611552"/>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1" kern="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前端热电偶系统</a:t>
          </a:r>
          <a:endParaRPr lang="zh-CN" altLang="en-US" sz="2800" kern="1200" dirty="0"/>
        </a:p>
      </dsp:txBody>
      <dsp:txXfrm>
        <a:off x="4580853" y="611552"/>
        <a:ext cx="2946856" cy="898431"/>
      </dsp:txXfrm>
    </dsp:sp>
    <dsp:sp modelId="{CA64305E-4AD0-40C9-8F7A-42BF34FA5AE4}">
      <dsp:nvSpPr>
        <dsp:cNvPr id="0" name=""/>
        <dsp:cNvSpPr/>
      </dsp:nvSpPr>
      <dsp:spPr>
        <a:xfrm>
          <a:off x="4580853" y="1821542"/>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1" kern="1200" dirty="0">
              <a:latin typeface="微软雅黑" panose="020B0503020204020204" pitchFamily="34" charset="-122"/>
              <a:ea typeface="微软雅黑" panose="020B0503020204020204" pitchFamily="34" charset="-122"/>
            </a:rPr>
            <a:t>中段信号处理系统</a:t>
          </a:r>
        </a:p>
      </dsp:txBody>
      <dsp:txXfrm>
        <a:off x="4580853" y="1821542"/>
        <a:ext cx="2946856" cy="898431"/>
      </dsp:txXfrm>
    </dsp:sp>
    <dsp:sp modelId="{FAFDBEB2-6D6B-463A-9DA7-113C578B4425}">
      <dsp:nvSpPr>
        <dsp:cNvPr id="0" name=""/>
        <dsp:cNvSpPr/>
      </dsp:nvSpPr>
      <dsp:spPr>
        <a:xfrm>
          <a:off x="4580853" y="3049133"/>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1" kern="1200" dirty="0">
              <a:latin typeface="微软雅黑" panose="020B0503020204020204" pitchFamily="34" charset="-122"/>
              <a:ea typeface="微软雅黑" panose="020B0503020204020204" pitchFamily="34" charset="-122"/>
            </a:rPr>
            <a:t>后端数字系统</a:t>
          </a:r>
        </a:p>
      </dsp:txBody>
      <dsp:txXfrm>
        <a:off x="4580853" y="3049133"/>
        <a:ext cx="2946856" cy="89843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8D523-4D3D-4F11-8579-2B4BF489780F}" type="datetimeFigureOut">
              <a:rPr lang="zh-CN" altLang="en-US" smtClean="0"/>
              <a:t>2022/1/25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0B82E-EF7D-4A61-B6BF-9954BCE8AF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2</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4</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t>7</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8</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33</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36</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2600" y="352358"/>
            <a:ext cx="10972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19"/>
          <p:cNvSpPr/>
          <p:nvPr userDrawn="1"/>
        </p:nvSpPr>
        <p:spPr>
          <a:xfrm rot="10800000">
            <a:off x="-5" y="198849"/>
            <a:ext cx="12196230" cy="1531133"/>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8" name="任意多边形: 形状 7"/>
          <p:cNvSpPr/>
          <p:nvPr userDrawn="1"/>
        </p:nvSpPr>
        <p:spPr>
          <a:xfrm rot="10800000">
            <a:off x="0" y="-5"/>
            <a:ext cx="12192000" cy="1582061"/>
          </a:xfrm>
          <a:custGeom>
            <a:avLst/>
            <a:gdLst>
              <a:gd name="connsiteX0" fmla="*/ 12192000 w 12192000"/>
              <a:gd name="connsiteY0" fmla="*/ 1487914 h 1487914"/>
              <a:gd name="connsiteX1" fmla="*/ 0 w 12192000"/>
              <a:gd name="connsiteY1" fmla="*/ 1487914 h 1487914"/>
              <a:gd name="connsiteX2" fmla="*/ 0 w 12192000"/>
              <a:gd name="connsiteY2" fmla="*/ 464687 h 1487914"/>
              <a:gd name="connsiteX3" fmla="*/ 400424 w 12192000"/>
              <a:gd name="connsiteY3" fmla="*/ 531990 h 1487914"/>
              <a:gd name="connsiteX4" fmla="*/ 11146976 w 12192000"/>
              <a:gd name="connsiteY4" fmla="*/ 187933 h 1487914"/>
              <a:gd name="connsiteX5" fmla="*/ 11921298 w 12192000"/>
              <a:gd name="connsiteY5" fmla="*/ 53786 h 1487914"/>
              <a:gd name="connsiteX6" fmla="*/ 12192000 w 12192000"/>
              <a:gd name="connsiteY6" fmla="*/ 0 h 1487914"/>
              <a:gd name="connsiteX7" fmla="*/ 12192000 w 12192000"/>
              <a:gd name="connsiteY7" fmla="*/ 1487914 h 1487914"/>
              <a:gd name="connsiteX0-1" fmla="*/ 12192000 w 12192000"/>
              <a:gd name="connsiteY0-2" fmla="*/ 1487914 h 1487914"/>
              <a:gd name="connsiteX1-3" fmla="*/ 0 w 12192000"/>
              <a:gd name="connsiteY1-4" fmla="*/ 1487914 h 1487914"/>
              <a:gd name="connsiteX2-5" fmla="*/ 0 w 12192000"/>
              <a:gd name="connsiteY2-6" fmla="*/ 464687 h 1487914"/>
              <a:gd name="connsiteX3-7" fmla="*/ 11146976 w 12192000"/>
              <a:gd name="connsiteY3-8" fmla="*/ 187933 h 1487914"/>
              <a:gd name="connsiteX4-9" fmla="*/ 11921298 w 12192000"/>
              <a:gd name="connsiteY4-10" fmla="*/ 53786 h 1487914"/>
              <a:gd name="connsiteX5-11" fmla="*/ 12192000 w 12192000"/>
              <a:gd name="connsiteY5-12" fmla="*/ 0 h 1487914"/>
              <a:gd name="connsiteX6-13" fmla="*/ 12192000 w 12192000"/>
              <a:gd name="connsiteY6-14" fmla="*/ 1487914 h 1487914"/>
              <a:gd name="connsiteX0-15" fmla="*/ 12192000 w 12192000"/>
              <a:gd name="connsiteY0-16" fmla="*/ 1487914 h 1487914"/>
              <a:gd name="connsiteX1-17" fmla="*/ 0 w 12192000"/>
              <a:gd name="connsiteY1-18" fmla="*/ 1487914 h 1487914"/>
              <a:gd name="connsiteX2-19" fmla="*/ 0 w 12192000"/>
              <a:gd name="connsiteY2-20" fmla="*/ 464687 h 1487914"/>
              <a:gd name="connsiteX3-21" fmla="*/ 11146976 w 12192000"/>
              <a:gd name="connsiteY3-22" fmla="*/ 187933 h 1487914"/>
              <a:gd name="connsiteX4-23" fmla="*/ 11921298 w 12192000"/>
              <a:gd name="connsiteY4-24" fmla="*/ 53786 h 1487914"/>
              <a:gd name="connsiteX5-25" fmla="*/ 12192000 w 12192000"/>
              <a:gd name="connsiteY5-26" fmla="*/ 0 h 1487914"/>
              <a:gd name="connsiteX6-27" fmla="*/ 12192000 w 12192000"/>
              <a:gd name="connsiteY6-28" fmla="*/ 1487914 h 1487914"/>
              <a:gd name="connsiteX0-29" fmla="*/ 12192000 w 12192000"/>
              <a:gd name="connsiteY0-30" fmla="*/ 1487914 h 1487914"/>
              <a:gd name="connsiteX1-31" fmla="*/ 0 w 12192000"/>
              <a:gd name="connsiteY1-32" fmla="*/ 1487914 h 1487914"/>
              <a:gd name="connsiteX2-33" fmla="*/ 0 w 12192000"/>
              <a:gd name="connsiteY2-34" fmla="*/ 464687 h 1487914"/>
              <a:gd name="connsiteX3-35" fmla="*/ 11146976 w 12192000"/>
              <a:gd name="connsiteY3-36" fmla="*/ 187933 h 1487914"/>
              <a:gd name="connsiteX4-37" fmla="*/ 11921298 w 12192000"/>
              <a:gd name="connsiteY4-38" fmla="*/ 53786 h 1487914"/>
              <a:gd name="connsiteX5-39" fmla="*/ 12192000 w 12192000"/>
              <a:gd name="connsiteY5-40" fmla="*/ 0 h 1487914"/>
              <a:gd name="connsiteX6-41" fmla="*/ 12192000 w 12192000"/>
              <a:gd name="connsiteY6-42" fmla="*/ 1487914 h 1487914"/>
              <a:gd name="connsiteX0-43" fmla="*/ 12192000 w 12366837"/>
              <a:gd name="connsiteY0-44" fmla="*/ 1560914 h 1560914"/>
              <a:gd name="connsiteX1-45" fmla="*/ 0 w 12366837"/>
              <a:gd name="connsiteY1-46" fmla="*/ 1560914 h 1560914"/>
              <a:gd name="connsiteX2-47" fmla="*/ 0 w 12366837"/>
              <a:gd name="connsiteY2-48" fmla="*/ 537687 h 1560914"/>
              <a:gd name="connsiteX3-49" fmla="*/ 11146976 w 12366837"/>
              <a:gd name="connsiteY3-50" fmla="*/ 260933 h 1560914"/>
              <a:gd name="connsiteX4-51" fmla="*/ 12192000 w 12366837"/>
              <a:gd name="connsiteY4-52" fmla="*/ 73000 h 1560914"/>
              <a:gd name="connsiteX5-53" fmla="*/ 12192000 w 12366837"/>
              <a:gd name="connsiteY5-54" fmla="*/ 1560914 h 1560914"/>
              <a:gd name="connsiteX0-55" fmla="*/ 12192000 w 12192000"/>
              <a:gd name="connsiteY0-56" fmla="*/ 1575972 h 1575972"/>
              <a:gd name="connsiteX1-57" fmla="*/ 0 w 12192000"/>
              <a:gd name="connsiteY1-58" fmla="*/ 1575972 h 1575972"/>
              <a:gd name="connsiteX2-59" fmla="*/ 0 w 12192000"/>
              <a:gd name="connsiteY2-60" fmla="*/ 552745 h 1575972"/>
              <a:gd name="connsiteX3-61" fmla="*/ 11146976 w 12192000"/>
              <a:gd name="connsiteY3-62" fmla="*/ 275991 h 1575972"/>
              <a:gd name="connsiteX4-63" fmla="*/ 12192000 w 12192000"/>
              <a:gd name="connsiteY4-64" fmla="*/ 88058 h 1575972"/>
              <a:gd name="connsiteX5-65" fmla="*/ 12192000 w 12192000"/>
              <a:gd name="connsiteY5-66" fmla="*/ 1575972 h 1575972"/>
              <a:gd name="connsiteX0-67" fmla="*/ 12192000 w 12192000"/>
              <a:gd name="connsiteY0-68" fmla="*/ 1487914 h 1487914"/>
              <a:gd name="connsiteX1-69" fmla="*/ 0 w 12192000"/>
              <a:gd name="connsiteY1-70" fmla="*/ 1487914 h 1487914"/>
              <a:gd name="connsiteX2-71" fmla="*/ 0 w 12192000"/>
              <a:gd name="connsiteY2-72" fmla="*/ 464687 h 1487914"/>
              <a:gd name="connsiteX3-73" fmla="*/ 12192000 w 12192000"/>
              <a:gd name="connsiteY3-74" fmla="*/ 0 h 1487914"/>
              <a:gd name="connsiteX4-75" fmla="*/ 12192000 w 12192000"/>
              <a:gd name="connsiteY4-76" fmla="*/ 1487914 h 1487914"/>
              <a:gd name="connsiteX0-77" fmla="*/ 12192000 w 12192000"/>
              <a:gd name="connsiteY0-78" fmla="*/ 1487914 h 1487914"/>
              <a:gd name="connsiteX1-79" fmla="*/ 0 w 12192000"/>
              <a:gd name="connsiteY1-80" fmla="*/ 1487914 h 1487914"/>
              <a:gd name="connsiteX2-81" fmla="*/ 0 w 12192000"/>
              <a:gd name="connsiteY2-82" fmla="*/ 464687 h 1487914"/>
              <a:gd name="connsiteX3-83" fmla="*/ 12192000 w 12192000"/>
              <a:gd name="connsiteY3-84" fmla="*/ 0 h 1487914"/>
              <a:gd name="connsiteX4-85" fmla="*/ 12192000 w 12192000"/>
              <a:gd name="connsiteY4-86" fmla="*/ 1487914 h 1487914"/>
              <a:gd name="connsiteX0-87" fmla="*/ 12192000 w 12192000"/>
              <a:gd name="connsiteY0-88" fmla="*/ 1487914 h 1487914"/>
              <a:gd name="connsiteX1-89" fmla="*/ 0 w 12192000"/>
              <a:gd name="connsiteY1-90" fmla="*/ 1487914 h 1487914"/>
              <a:gd name="connsiteX2-91" fmla="*/ 0 w 12192000"/>
              <a:gd name="connsiteY2-92" fmla="*/ 464687 h 1487914"/>
              <a:gd name="connsiteX3-93" fmla="*/ 12192000 w 12192000"/>
              <a:gd name="connsiteY3-94" fmla="*/ 0 h 1487914"/>
              <a:gd name="connsiteX4-95" fmla="*/ 12192000 w 12192000"/>
              <a:gd name="connsiteY4-96" fmla="*/ 1487914 h 1487914"/>
              <a:gd name="connsiteX0-97" fmla="*/ 12192000 w 12192000"/>
              <a:gd name="connsiteY0-98" fmla="*/ 1487914 h 1487914"/>
              <a:gd name="connsiteX1-99" fmla="*/ 0 w 12192000"/>
              <a:gd name="connsiteY1-100" fmla="*/ 1487914 h 1487914"/>
              <a:gd name="connsiteX2-101" fmla="*/ 0 w 12192000"/>
              <a:gd name="connsiteY2-102" fmla="*/ 464687 h 1487914"/>
              <a:gd name="connsiteX3-103" fmla="*/ 12192000 w 12192000"/>
              <a:gd name="connsiteY3-104" fmla="*/ 0 h 1487914"/>
              <a:gd name="connsiteX4-105" fmla="*/ 12192000 w 12192000"/>
              <a:gd name="connsiteY4-106" fmla="*/ 1487914 h 1487914"/>
              <a:gd name="connsiteX0-107" fmla="*/ 12192000 w 12192000"/>
              <a:gd name="connsiteY0-108" fmla="*/ 1487914 h 1487914"/>
              <a:gd name="connsiteX1-109" fmla="*/ 0 w 12192000"/>
              <a:gd name="connsiteY1-110" fmla="*/ 1487914 h 1487914"/>
              <a:gd name="connsiteX2-111" fmla="*/ 0 w 12192000"/>
              <a:gd name="connsiteY2-112" fmla="*/ 464687 h 1487914"/>
              <a:gd name="connsiteX3-113" fmla="*/ 12192000 w 12192000"/>
              <a:gd name="connsiteY3-114" fmla="*/ 0 h 1487914"/>
              <a:gd name="connsiteX4-115" fmla="*/ 12192000 w 12192000"/>
              <a:gd name="connsiteY4-116" fmla="*/ 1487914 h 1487914"/>
              <a:gd name="connsiteX0-117" fmla="*/ 12192000 w 12192000"/>
              <a:gd name="connsiteY0-118" fmla="*/ 1487914 h 1487914"/>
              <a:gd name="connsiteX1-119" fmla="*/ 0 w 12192000"/>
              <a:gd name="connsiteY1-120" fmla="*/ 1487914 h 1487914"/>
              <a:gd name="connsiteX2-121" fmla="*/ 0 w 12192000"/>
              <a:gd name="connsiteY2-122" fmla="*/ 464687 h 1487914"/>
              <a:gd name="connsiteX3-123" fmla="*/ 12192000 w 12192000"/>
              <a:gd name="connsiteY3-124" fmla="*/ 0 h 1487914"/>
              <a:gd name="connsiteX4-125" fmla="*/ 12192000 w 12192000"/>
              <a:gd name="connsiteY4-126" fmla="*/ 1487914 h 1487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1487914">
                <a:moveTo>
                  <a:pt x="12192000" y="1487914"/>
                </a:moveTo>
                <a:lnTo>
                  <a:pt x="0" y="1487914"/>
                </a:lnTo>
                <a:lnTo>
                  <a:pt x="0" y="464687"/>
                </a:lnTo>
                <a:cubicBezTo>
                  <a:pt x="1770742" y="740031"/>
                  <a:pt x="7460343" y="1105009"/>
                  <a:pt x="12192000" y="0"/>
                </a:cubicBezTo>
                <a:lnTo>
                  <a:pt x="12192000" y="1487914"/>
                </a:ln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ea typeface="微软雅黑" panose="020B0503020204020204" pitchFamily="34" charset="-122"/>
            </a:endParaRPr>
          </a:p>
        </p:txBody>
      </p:sp>
      <p:grpSp>
        <p:nvGrpSpPr>
          <p:cNvPr id="9" name="组合 8"/>
          <p:cNvGrpSpPr/>
          <p:nvPr userDrawn="1"/>
        </p:nvGrpSpPr>
        <p:grpSpPr>
          <a:xfrm>
            <a:off x="-4231" y="6172200"/>
            <a:ext cx="12196231" cy="685800"/>
            <a:chOff x="1" y="3265418"/>
            <a:chExt cx="9143999" cy="2219421"/>
          </a:xfrm>
        </p:grpSpPr>
        <p:sp>
          <p:nvSpPr>
            <p:cNvPr id="10" name="任意多边形 14"/>
            <p:cNvSpPr/>
            <p:nvPr/>
          </p:nvSpPr>
          <p:spPr>
            <a:xfrm>
              <a:off x="1" y="3265418"/>
              <a:ext cx="9143999" cy="204113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11" name="任意多边形 17"/>
            <p:cNvSpPr/>
            <p:nvPr/>
          </p:nvSpPr>
          <p:spPr>
            <a:xfrm>
              <a:off x="1" y="3850390"/>
              <a:ext cx="9143999" cy="1634449"/>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pic>
        <p:nvPicPr>
          <p:cNvPr id="3" name="图片 2"/>
          <p:cNvPicPr/>
          <p:nvPr userDrawn="1"/>
        </p:nvPicPr>
        <p:blipFill>
          <a:blip r:embed="rId5" cstate="print">
            <a:extLst>
              <a:ext uri="{28A0092B-C50C-407E-A947-70E740481C1C}">
                <a14:useLocalDpi xmlns:a14="http://schemas.microsoft.com/office/drawing/2010/main" val="0"/>
              </a:ext>
            </a:extLst>
          </a:blip>
          <a:stretch>
            <a:fillRect/>
          </a:stretch>
        </p:blipFill>
        <p:spPr>
          <a:xfrm>
            <a:off x="11049000" y="203200"/>
            <a:ext cx="584200" cy="584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4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3423285"/>
            <a:ext cx="12192000" cy="3733800"/>
            <a:chOff x="0" y="3312958"/>
            <a:chExt cx="12192000" cy="3830792"/>
          </a:xfrm>
        </p:grpSpPr>
        <p:sp>
          <p:nvSpPr>
            <p:cNvPr id="23" name="任意多边形: 形状 22"/>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sp>
          <p:nvSpPr>
            <p:cNvPr id="20" name="任意多边形: 形状 19"/>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grpSp>
      <p:sp>
        <p:nvSpPr>
          <p:cNvPr id="13" name="文本框 12"/>
          <p:cNvSpPr txBox="1"/>
          <p:nvPr/>
        </p:nvSpPr>
        <p:spPr>
          <a:xfrm>
            <a:off x="609600" y="5763260"/>
            <a:ext cx="5008245" cy="777457"/>
          </a:xfrm>
          <a:prstGeom prst="rect">
            <a:avLst/>
          </a:prstGeom>
          <a:noFill/>
        </p:spPr>
        <p:txBody>
          <a:bodyPr wrap="square" rtlCol="0">
            <a:spAutoFit/>
          </a:bodyPr>
          <a:lstStyle/>
          <a:p>
            <a:pPr>
              <a:lnSpc>
                <a:spcPct val="130000"/>
              </a:lnSpc>
            </a:pPr>
            <a:r>
              <a:rPr lang="zh-CN" altLang="en-US" b="1" dirty="0" smtClean="0">
                <a:solidFill>
                  <a:schemeClr val="bg1">
                    <a:lumMod val="50000"/>
                  </a:schemeClr>
                </a:solidFill>
                <a:latin typeface="微软雅黑" panose="020B0503020204020204" pitchFamily="34" charset="-122"/>
                <a:ea typeface="微软雅黑" panose="020B0503020204020204" pitchFamily="34" charset="-122"/>
              </a:rPr>
              <a:t>基于</a:t>
            </a:r>
            <a:r>
              <a:rPr lang="en-US" altLang="zh-CN" b="1" dirty="0">
                <a:solidFill>
                  <a:schemeClr val="bg1">
                    <a:lumMod val="50000"/>
                  </a:schemeClr>
                </a:solidFill>
                <a:latin typeface="微软雅黑" panose="020B0503020204020204" pitchFamily="34" charset="-122"/>
                <a:ea typeface="微软雅黑" panose="020B0503020204020204" pitchFamily="34" charset="-122"/>
              </a:rPr>
              <a:t>FPGA</a:t>
            </a:r>
            <a:r>
              <a:rPr lang="zh-CN" altLang="en-US" b="1" dirty="0">
                <a:solidFill>
                  <a:schemeClr val="bg1">
                    <a:lumMod val="50000"/>
                  </a:schemeClr>
                </a:solidFill>
                <a:latin typeface="微软雅黑" panose="020B0503020204020204" pitchFamily="34" charset="-122"/>
                <a:ea typeface="微软雅黑" panose="020B0503020204020204" pitchFamily="34" charset="-122"/>
              </a:rPr>
              <a:t>的温度测试</a:t>
            </a:r>
            <a:r>
              <a:rPr lang="zh-CN" altLang="en-US" b="1" dirty="0" smtClean="0">
                <a:solidFill>
                  <a:schemeClr val="bg1">
                    <a:lumMod val="50000"/>
                  </a:schemeClr>
                </a:solidFill>
                <a:latin typeface="微软雅黑" panose="020B0503020204020204" pitchFamily="34" charset="-122"/>
                <a:ea typeface="微软雅黑" panose="020B0503020204020204" pitchFamily="34" charset="-122"/>
              </a:rPr>
              <a:t>系统设计</a:t>
            </a:r>
            <a:endParaRPr lang="en-US" altLang="zh-CN" b="1" dirty="0" smtClean="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dirty="0" smtClean="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成员</a:t>
            </a: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：杨博涵  施理翰</a:t>
            </a:r>
          </a:p>
        </p:txBody>
      </p:sp>
      <p:sp>
        <p:nvSpPr>
          <p:cNvPr id="14" name="文本框 13"/>
          <p:cNvSpPr txBox="1"/>
          <p:nvPr/>
        </p:nvSpPr>
        <p:spPr>
          <a:xfrm>
            <a:off x="609600" y="5135560"/>
            <a:ext cx="4801314"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algn="l"/>
            <a:r>
              <a:rPr lang="zh-CN" altLang="en-US" sz="3600" dirty="0">
                <a:sym typeface="微软雅黑" panose="020B0503020204020204" pitchFamily="34" charset="-122"/>
              </a:rPr>
              <a:t>强基英才实验终期报告</a:t>
            </a:r>
          </a:p>
        </p:txBody>
      </p:sp>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a:xfrm>
            <a:off x="10160000" y="4889500"/>
            <a:ext cx="1524000" cy="15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441893"/>
            <a:ext cx="10972800" cy="533400"/>
          </a:xfrm>
        </p:spPr>
        <p:txBody>
          <a:bodyPr/>
          <a:lstStyle/>
          <a:p>
            <a:pPr algn="l"/>
            <a:r>
              <a:rPr lang="en-US" altLang="zh-CN" dirty="0"/>
              <a:t>PART 1   </a:t>
            </a:r>
            <a:r>
              <a:rPr lang="en-US" altLang="zh-CN" dirty="0" err="1">
                <a:sym typeface="微软雅黑" panose="020B0503020204020204" pitchFamily="34" charset="-122"/>
              </a:rPr>
              <a:t>前端热电偶系统</a:t>
            </a:r>
            <a:r>
              <a:rPr lang="zh-CN" altLang="en-US" dirty="0"/>
              <a:t/>
            </a:r>
            <a:br>
              <a:rPr lang="zh-CN" altLang="en-US" dirty="0"/>
            </a:br>
            <a:endParaRPr lang="en-US" altLang="zh-CN"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6328" y="1449774"/>
            <a:ext cx="5637055" cy="4226139"/>
          </a:xfrm>
          <a:prstGeom prst="rect">
            <a:avLst/>
          </a:prstGeom>
        </p:spPr>
      </p:pic>
      <p:sp>
        <p:nvSpPr>
          <p:cNvPr id="7" name="TextBox 3"/>
          <p:cNvSpPr txBox="1"/>
          <p:nvPr/>
        </p:nvSpPr>
        <p:spPr bwMode="auto">
          <a:xfrm>
            <a:off x="867022" y="1308097"/>
            <a:ext cx="5074209" cy="4247317"/>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右图是最初的前端热电偶系统。我们直接利用水浴锅和冰水混合物制造温差后接入电路，用万用表测量输出电压。</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实验过程中发现示数跳动过大，以下是我们总结的主要原因：</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①焊点不够完美、电路连接</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接触不良</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②电偶节点不是完美的</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焊接</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③水浴锅与外界的热交换使得示数</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不稳定</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④水浴锅在通电时也会对水浴锅中的电偶电压有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影响（主要）</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441893"/>
            <a:ext cx="10972800" cy="533400"/>
          </a:xfrm>
        </p:spPr>
        <p:txBody>
          <a:bodyPr/>
          <a:lstStyle/>
          <a:p>
            <a:pPr algn="l"/>
            <a:r>
              <a:rPr lang="en-US" altLang="zh-CN"/>
              <a:t>PART 1   </a:t>
            </a:r>
            <a:r>
              <a:rPr lang="en-US" altLang="zh-CN">
                <a:sym typeface="微软雅黑" panose="020B0503020204020204" pitchFamily="34" charset="-122"/>
              </a:rPr>
              <a:t>前端热电偶系统</a:t>
            </a:r>
            <a:r>
              <a:rPr lang="zh-CN" altLang="en-US" dirty="0"/>
              <a:t/>
            </a:r>
            <a:br>
              <a:rPr lang="zh-CN" altLang="en-US" dirty="0"/>
            </a:br>
            <a:endParaRPr lang="en-US" altLang="zh-CN"/>
          </a:p>
        </p:txBody>
      </p:sp>
      <p:sp>
        <p:nvSpPr>
          <p:cNvPr id="7" name="TextBox 3"/>
          <p:cNvSpPr txBox="1"/>
          <p:nvPr/>
        </p:nvSpPr>
        <p:spPr bwMode="auto">
          <a:xfrm>
            <a:off x="867022" y="1308097"/>
            <a:ext cx="5074209" cy="5029390"/>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在老师的帮助下，我们更换了更加契合本实验装置的</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FLUKE8846A</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电压表（如右图），并对前端装置做了一定的改进。</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①重新焊接焊点，使其尽量完美并用锡箔纸包裹焊接处。重新连接电路板，确保电路接触是稳定的。</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②自制泡沫箱来制造绝热空间，减小水浴锅和外界的热交换。</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③在读电压时关闭水浴锅电源，只在加热时打开电源。</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④固定热电偶在水浴锅测温时的状态，以免扰动导致电压振动。</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7828" y="1398116"/>
            <a:ext cx="4885371" cy="2748021"/>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7828" y="4218361"/>
            <a:ext cx="2414919" cy="181048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18281" y="4218361"/>
            <a:ext cx="2414918" cy="18104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600" y="441893"/>
            <a:ext cx="10972800" cy="533400"/>
          </a:xfrm>
        </p:spPr>
        <p:txBody>
          <a:bodyPr/>
          <a:lstStyle/>
          <a:p>
            <a:pPr algn="l"/>
            <a:r>
              <a:rPr lang="en-US" altLang="zh-CN"/>
              <a:t>PART 1   </a:t>
            </a:r>
            <a:r>
              <a:rPr lang="en-US" altLang="zh-CN">
                <a:sym typeface="微软雅黑" panose="020B0503020204020204" pitchFamily="34" charset="-122"/>
              </a:rPr>
              <a:t>前端热电偶系统</a:t>
            </a:r>
            <a:r>
              <a:rPr lang="zh-CN" altLang="en-US" dirty="0"/>
              <a:t/>
            </a:r>
            <a:br>
              <a:rPr lang="zh-CN" altLang="en-US" dirty="0"/>
            </a:br>
            <a:endParaRPr lang="en-US" altLang="zh-CN"/>
          </a:p>
        </p:txBody>
      </p:sp>
      <p:sp>
        <p:nvSpPr>
          <p:cNvPr id="7" name="TextBox 3"/>
          <p:cNvSpPr txBox="1"/>
          <p:nvPr/>
        </p:nvSpPr>
        <p:spPr bwMode="auto">
          <a:xfrm>
            <a:off x="909662" y="2464154"/>
            <a:ext cx="4505671" cy="2585323"/>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改进后发现水浴锅和外界的温度交换还是很明显，我们认为是内部的热辐射较大，于是利用锡箔纸在内部将泡沫箱包裹，再将其封闭，就很大程度的提高了内部</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温度场的</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稳定性，以做成效果较好的绝热空间。</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000" y="1479291"/>
            <a:ext cx="5696444" cy="42706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a:sym typeface="+mn-ea"/>
              </a:rPr>
              <a:t>PART 2   中段信号处理系统</a:t>
            </a:r>
            <a:endParaRPr lang="en-US" altLang="zh-CN"/>
          </a:p>
        </p:txBody>
      </p:sp>
      <p:sp>
        <p:nvSpPr>
          <p:cNvPr id="3" name="TextBox 3"/>
          <p:cNvSpPr txBox="1"/>
          <p:nvPr/>
        </p:nvSpPr>
        <p:spPr bwMode="auto">
          <a:xfrm>
            <a:off x="1086158" y="2113069"/>
            <a:ext cx="4495405" cy="2169825"/>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我们首先采用了设计的正向放大电路，但不知是何原因，正向放大电路并不能正常运行，经过检测发现正向放大电路连通后运算放大器的正、负输入端电压出现问题。</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7686" y="1490962"/>
            <a:ext cx="5314665" cy="3984269"/>
          </a:xfrm>
          <a:prstGeom prst="rect">
            <a:avLst/>
          </a:prstGeom>
        </p:spPr>
      </p:pic>
    </p:spTree>
    <p:extLst>
      <p:ext uri="{BB962C8B-B14F-4D97-AF65-F5344CB8AC3E}">
        <p14:creationId xmlns:p14="http://schemas.microsoft.com/office/powerpoint/2010/main" val="2759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a:sym typeface="+mn-ea"/>
              </a:rPr>
              <a:t>PART 2   中段信号处理系统</a:t>
            </a:r>
            <a:endParaRPr lang="en-US" altLang="zh-CN"/>
          </a:p>
        </p:txBody>
      </p:sp>
      <p:sp>
        <p:nvSpPr>
          <p:cNvPr id="3" name="TextBox 3"/>
          <p:cNvSpPr txBox="1"/>
          <p:nvPr/>
        </p:nvSpPr>
        <p:spPr bwMode="auto">
          <a:xfrm>
            <a:off x="1086158" y="2113069"/>
            <a:ext cx="4495405" cy="1754326"/>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经过思考我们发现，由于兆欧级电阻的作用，实际上反馈支路中的电流非常小，为微安级，所以本来我们可以忽略的运放漏电流必须计入。</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906" y="1926642"/>
            <a:ext cx="4525388" cy="2766904"/>
          </a:xfrm>
          <a:prstGeom prst="rect">
            <a:avLst/>
          </a:prstGeom>
        </p:spPr>
      </p:pic>
    </p:spTree>
    <p:extLst>
      <p:ext uri="{BB962C8B-B14F-4D97-AF65-F5344CB8AC3E}">
        <p14:creationId xmlns:p14="http://schemas.microsoft.com/office/powerpoint/2010/main" val="82082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dirty="0">
                <a:sym typeface="+mn-ea"/>
              </a:rPr>
              <a:t>PART 2   </a:t>
            </a:r>
            <a:r>
              <a:rPr lang="en-US" altLang="zh-CN" dirty="0" err="1">
                <a:sym typeface="+mn-ea"/>
              </a:rPr>
              <a:t>中段信号处理系统</a:t>
            </a:r>
            <a:endParaRPr lang="en-US" altLang="zh-CN" dirty="0"/>
          </a:p>
        </p:txBody>
      </p:sp>
      <p:sp>
        <p:nvSpPr>
          <p:cNvPr id="3" name="TextBox 3"/>
          <p:cNvSpPr txBox="1"/>
          <p:nvPr/>
        </p:nvSpPr>
        <p:spPr bwMode="auto">
          <a:xfrm>
            <a:off x="854006" y="1267648"/>
            <a:ext cx="11075834" cy="923330"/>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为了保证实验顺利进行，我们重新设计了反向放大电路，接入</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分压电阻，以提高输入阻抗，再</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接入电路测试，发现其电路可以正常运行。再和前端热电偶系统相连，开始正式的测压和定标。</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55" y="2217621"/>
            <a:ext cx="5505835" cy="412776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172" y="2892503"/>
            <a:ext cx="6045879" cy="27571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a:sym typeface="+mn-ea"/>
              </a:rPr>
              <a:t>PART 2   中段信号处理系统</a:t>
            </a:r>
            <a:endParaRPr lang="en-US" altLang="zh-CN"/>
          </a:p>
        </p:txBody>
      </p:sp>
      <p:sp>
        <p:nvSpPr>
          <p:cNvPr id="3" name="TextBox 3"/>
          <p:cNvSpPr txBox="1"/>
          <p:nvPr/>
        </p:nvSpPr>
        <p:spPr bwMode="auto">
          <a:xfrm>
            <a:off x="1141576" y="2353214"/>
            <a:ext cx="4495405" cy="1754326"/>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根据热电偶差模输入较小，共模输入较大，且内阻不为定值的特点，我们加入了输入射极跟随器，以保证输入的稳定性。</a:t>
            </a:r>
            <a:endPar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这就是专用仪表放大器。</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686" y="1741067"/>
            <a:ext cx="5314665" cy="3484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a:sym typeface="+mn-ea"/>
              </a:rPr>
              <a:t>PART 2   中段信号处理系统</a:t>
            </a:r>
            <a:endParaRPr lang="en-US" altLang="zh-CN"/>
          </a:p>
        </p:txBody>
      </p:sp>
      <p:sp>
        <p:nvSpPr>
          <p:cNvPr id="3" name="TextBox 3"/>
          <p:cNvSpPr txBox="1"/>
          <p:nvPr/>
        </p:nvSpPr>
        <p:spPr bwMode="auto">
          <a:xfrm>
            <a:off x="1381722" y="1804994"/>
            <a:ext cx="4495405" cy="3416320"/>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由于我们的电路将毫伏级别电压放大了</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接近</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5000</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倍</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（误差也被放大），再者热电偶本身焊点不是完美的焊接，我们只能测量电压读数</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0.1V</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位有效。</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我们测试的范围是</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~80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℃，参考</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型热电偶的参数表，在该范围内电压和温差的关系基本是线性的，于是我们通过测试电压来拟合出斜率写入后端程序。</a:t>
            </a:r>
          </a:p>
        </p:txBody>
      </p:sp>
      <mc:AlternateContent xmlns:mc="http://schemas.openxmlformats.org/markup-compatibility/2006" xmlns:a14="http://schemas.microsoft.com/office/drawing/2010/main">
        <mc:Choice Requires="a14">
          <p:graphicFrame>
            <p:nvGraphicFramePr>
              <p:cNvPr id="6" name="表格 5"/>
              <p:cNvGraphicFramePr>
                <a:graphicFrameLocks noGrp="1"/>
              </p:cNvGraphicFramePr>
              <p:nvPr>
                <p:extLst>
                  <p:ext uri="{D42A27DB-BD31-4B8C-83A1-F6EECF244321}">
                    <p14:modId xmlns:p14="http://schemas.microsoft.com/office/powerpoint/2010/main" val="1987934885"/>
                  </p:ext>
                </p:extLst>
              </p:nvPr>
            </p:nvGraphicFramePr>
            <p:xfrm>
              <a:off x="6911620" y="1246908"/>
              <a:ext cx="3266852" cy="4765962"/>
            </p:xfrm>
            <a:graphic>
              <a:graphicData uri="http://schemas.openxmlformats.org/drawingml/2006/table">
                <a:tbl>
                  <a:tblPr firstRow="1" bandRow="1">
                    <a:tableStyleId>{16D9F66E-5EB9-4882-86FB-DCBF35E3C3E4}</a:tableStyleId>
                  </a:tblPr>
                  <a:tblGrid>
                    <a:gridCol w="1633426">
                      <a:extLst>
                        <a:ext uri="{9D8B030D-6E8A-4147-A177-3AD203B41FA5}">
                          <a16:colId xmlns:a16="http://schemas.microsoft.com/office/drawing/2014/main" val="3049411693"/>
                        </a:ext>
                      </a:extLst>
                    </a:gridCol>
                    <a:gridCol w="1633426">
                      <a:extLst>
                        <a:ext uri="{9D8B030D-6E8A-4147-A177-3AD203B41FA5}">
                          <a16:colId xmlns:a16="http://schemas.microsoft.com/office/drawing/2014/main" val="2891216319"/>
                        </a:ext>
                      </a:extLst>
                    </a:gridCol>
                  </a:tblGrid>
                  <a:tr h="567718">
                    <a:tc>
                      <a:txBody>
                        <a:bodyPr/>
                        <a:lstStyle/>
                        <a:p>
                          <a:pPr algn="ctr"/>
                          <a:r>
                            <a:rPr lang="en-US" altLang="zh-CN" b="0" dirty="0" smtClean="0">
                              <a:ea typeface="Cambria Math" panose="02040503050406030204" pitchFamily="18" charset="0"/>
                            </a:rPr>
                            <a:t>45</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b="0" dirty="0" smtClean="0"/>
                            <a:t>-1.4V</a:t>
                          </a:r>
                          <a:endParaRPr lang="zh-CN" altLang="en-US" b="0" dirty="0"/>
                        </a:p>
                      </a:txBody>
                      <a:tcPr anchor="ctr"/>
                    </a:tc>
                    <a:extLst>
                      <a:ext uri="{0D108BD9-81ED-4DB2-BD59-A6C34878D82A}">
                        <a16:rowId xmlns:a16="http://schemas.microsoft.com/office/drawing/2014/main" val="2874006122"/>
                      </a:ext>
                    </a:extLst>
                  </a:tr>
                  <a:tr h="6171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i="0" kern="1200" dirty="0" smtClean="0">
                              <a:solidFill>
                                <a:schemeClr val="dk1"/>
                              </a:solidFill>
                              <a:latin typeface="+mn-lt"/>
                              <a:ea typeface="Cambria Math" panose="02040503050406030204" pitchFamily="18" charset="0"/>
                              <a:cs typeface="+mn-cs"/>
                            </a:rPr>
                            <a:t>50</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-2.8V</a:t>
                          </a:r>
                          <a:endParaRPr lang="zh-CN" altLang="en-US" dirty="0"/>
                        </a:p>
                      </a:txBody>
                      <a:tcPr anchor="ctr"/>
                    </a:tc>
                    <a:extLst>
                      <a:ext uri="{0D108BD9-81ED-4DB2-BD59-A6C34878D82A}">
                        <a16:rowId xmlns:a16="http://schemas.microsoft.com/office/drawing/2014/main" val="22346270"/>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i="0" dirty="0" smtClean="0">
                              <a:latin typeface="+mn-lt"/>
                              <a:ea typeface="Cambria Math" panose="02040503050406030204" pitchFamily="18" charset="0"/>
                            </a:rPr>
                            <a:t>55</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-4.3V</a:t>
                          </a:r>
                          <a:endParaRPr lang="zh-CN" altLang="en-US" dirty="0"/>
                        </a:p>
                      </a:txBody>
                      <a:tcPr anchor="ctr"/>
                    </a:tc>
                    <a:extLst>
                      <a:ext uri="{0D108BD9-81ED-4DB2-BD59-A6C34878D82A}">
                        <a16:rowId xmlns:a16="http://schemas.microsoft.com/office/drawing/2014/main" val="1171396713"/>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ea typeface="Cambria Math" panose="02040503050406030204" pitchFamily="18" charset="0"/>
                            </a:rPr>
                            <a:t>60</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-5.5V</a:t>
                          </a:r>
                          <a:endParaRPr lang="zh-CN" altLang="en-US" dirty="0"/>
                        </a:p>
                      </a:txBody>
                      <a:tcPr anchor="ctr"/>
                    </a:tc>
                    <a:extLst>
                      <a:ext uri="{0D108BD9-81ED-4DB2-BD59-A6C34878D82A}">
                        <a16:rowId xmlns:a16="http://schemas.microsoft.com/office/drawing/2014/main" val="1037422367"/>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ea typeface="Cambria Math" panose="02040503050406030204" pitchFamily="18" charset="0"/>
                            </a:rPr>
                            <a:t>65</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-6.8V</a:t>
                          </a:r>
                          <a:endParaRPr lang="zh-CN" altLang="en-US" dirty="0"/>
                        </a:p>
                      </a:txBody>
                      <a:tcPr anchor="ctr"/>
                    </a:tc>
                    <a:extLst>
                      <a:ext uri="{0D108BD9-81ED-4DB2-BD59-A6C34878D82A}">
                        <a16:rowId xmlns:a16="http://schemas.microsoft.com/office/drawing/2014/main" val="1459853548"/>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ea typeface="Cambria Math" panose="02040503050406030204" pitchFamily="18" charset="0"/>
                            </a:rPr>
                            <a:t>70</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-8.4V</a:t>
                          </a:r>
                          <a:endParaRPr lang="zh-CN" altLang="en-US" dirty="0"/>
                        </a:p>
                      </a:txBody>
                      <a:tcPr anchor="ctr"/>
                    </a:tc>
                    <a:extLst>
                      <a:ext uri="{0D108BD9-81ED-4DB2-BD59-A6C34878D82A}">
                        <a16:rowId xmlns:a16="http://schemas.microsoft.com/office/drawing/2014/main" val="1619397249"/>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ea typeface="Cambria Math" panose="02040503050406030204" pitchFamily="18" charset="0"/>
                            </a:rPr>
                            <a:t>75</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-10.0V</a:t>
                          </a:r>
                          <a:endParaRPr lang="zh-CN" altLang="en-US" dirty="0"/>
                        </a:p>
                      </a:txBody>
                      <a:tcPr anchor="ctr"/>
                    </a:tc>
                    <a:extLst>
                      <a:ext uri="{0D108BD9-81ED-4DB2-BD59-A6C34878D82A}">
                        <a16:rowId xmlns:a16="http://schemas.microsoft.com/office/drawing/2014/main" val="378294179"/>
                      </a:ext>
                    </a:extLst>
                  </a:tr>
                  <a:tr h="59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i="0" dirty="0" smtClean="0">
                              <a:latin typeface="+mn-lt"/>
                              <a:ea typeface="Cambria Math" panose="02040503050406030204" pitchFamily="18" charset="0"/>
                            </a:rPr>
                            <a:t>80</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oMath>
                          </a14:m>
                          <a:endParaRPr lang="zh-CN" altLang="en-US" dirty="0"/>
                        </a:p>
                      </a:txBody>
                      <a:tcPr anchor="ctr"/>
                    </a:tc>
                    <a:tc>
                      <a:txBody>
                        <a:bodyPr/>
                        <a:lstStyle/>
                        <a:p>
                          <a:pPr algn="ctr"/>
                          <a:r>
                            <a:rPr lang="en-US" altLang="zh-CN" dirty="0" smtClean="0"/>
                            <a:t>-11.1V</a:t>
                          </a:r>
                          <a:endParaRPr lang="zh-CN" altLang="en-US" dirty="0"/>
                        </a:p>
                      </a:txBody>
                      <a:tcPr anchor="ctr"/>
                    </a:tc>
                    <a:extLst>
                      <a:ext uri="{0D108BD9-81ED-4DB2-BD59-A6C34878D82A}">
                        <a16:rowId xmlns:a16="http://schemas.microsoft.com/office/drawing/2014/main" val="1326387495"/>
                      </a:ext>
                    </a:extLst>
                  </a:tr>
                </a:tbl>
              </a:graphicData>
            </a:graphic>
          </p:graphicFrame>
        </mc:Choice>
        <mc:Fallback xmlns="">
          <p:graphicFrame>
            <p:nvGraphicFramePr>
              <p:cNvPr id="6" name="表格 5"/>
              <p:cNvGraphicFramePr>
                <a:graphicFrameLocks noGrp="1"/>
              </p:cNvGraphicFramePr>
              <p:nvPr>
                <p:extLst>
                  <p:ext uri="{D42A27DB-BD31-4B8C-83A1-F6EECF244321}">
                    <p14:modId xmlns:p14="http://schemas.microsoft.com/office/powerpoint/2010/main" val="1987934885"/>
                  </p:ext>
                </p:extLst>
              </p:nvPr>
            </p:nvGraphicFramePr>
            <p:xfrm>
              <a:off x="6911620" y="1246908"/>
              <a:ext cx="3266852" cy="4765962"/>
            </p:xfrm>
            <a:graphic>
              <a:graphicData uri="http://schemas.openxmlformats.org/drawingml/2006/table">
                <a:tbl>
                  <a:tblPr firstRow="1" bandRow="1">
                    <a:tableStyleId>{16D9F66E-5EB9-4882-86FB-DCBF35E3C3E4}</a:tableStyleId>
                  </a:tblPr>
                  <a:tblGrid>
                    <a:gridCol w="1633426">
                      <a:extLst>
                        <a:ext uri="{9D8B030D-6E8A-4147-A177-3AD203B41FA5}">
                          <a16:colId xmlns:a16="http://schemas.microsoft.com/office/drawing/2014/main" val="3049411693"/>
                        </a:ext>
                      </a:extLst>
                    </a:gridCol>
                    <a:gridCol w="1633426">
                      <a:extLst>
                        <a:ext uri="{9D8B030D-6E8A-4147-A177-3AD203B41FA5}">
                          <a16:colId xmlns:a16="http://schemas.microsoft.com/office/drawing/2014/main" val="2891216319"/>
                        </a:ext>
                      </a:extLst>
                    </a:gridCol>
                  </a:tblGrid>
                  <a:tr h="567718">
                    <a:tc>
                      <a:txBody>
                        <a:bodyPr/>
                        <a:lstStyle/>
                        <a:p>
                          <a:endParaRPr lang="zh-CN"/>
                        </a:p>
                      </a:txBody>
                      <a:tcPr anchor="ctr">
                        <a:blipFill>
                          <a:blip r:embed="rId2"/>
                          <a:stretch>
                            <a:fillRect l="-372" t="-1075" r="-100372" b="-744086"/>
                          </a:stretch>
                        </a:blipFill>
                      </a:tcPr>
                    </a:tc>
                    <a:tc>
                      <a:txBody>
                        <a:bodyPr/>
                        <a:lstStyle/>
                        <a:p>
                          <a:pPr algn="ctr"/>
                          <a:r>
                            <a:rPr lang="en-US" altLang="zh-CN" b="0" dirty="0" smtClean="0"/>
                            <a:t>-1.4V</a:t>
                          </a:r>
                          <a:endParaRPr lang="zh-CN" altLang="en-US" b="0" dirty="0"/>
                        </a:p>
                      </a:txBody>
                      <a:tcPr anchor="ctr"/>
                    </a:tc>
                    <a:extLst>
                      <a:ext uri="{0D108BD9-81ED-4DB2-BD59-A6C34878D82A}">
                        <a16:rowId xmlns:a16="http://schemas.microsoft.com/office/drawing/2014/main" val="2874006122"/>
                      </a:ext>
                    </a:extLst>
                  </a:tr>
                  <a:tr h="617108">
                    <a:tc>
                      <a:txBody>
                        <a:bodyPr/>
                        <a:lstStyle/>
                        <a:p>
                          <a:endParaRPr lang="zh-CN"/>
                        </a:p>
                      </a:txBody>
                      <a:tcPr anchor="ctr">
                        <a:blipFill>
                          <a:blip r:embed="rId2"/>
                          <a:stretch>
                            <a:fillRect l="-372" t="-92157" r="-100372" b="-578431"/>
                          </a:stretch>
                        </a:blipFill>
                      </a:tcPr>
                    </a:tc>
                    <a:tc>
                      <a:txBody>
                        <a:bodyPr/>
                        <a:lstStyle/>
                        <a:p>
                          <a:pPr algn="ctr"/>
                          <a:r>
                            <a:rPr lang="en-US" altLang="zh-CN" dirty="0" smtClean="0"/>
                            <a:t>-2.8V</a:t>
                          </a:r>
                          <a:endParaRPr lang="zh-CN" altLang="en-US" dirty="0"/>
                        </a:p>
                      </a:txBody>
                      <a:tcPr anchor="ctr"/>
                    </a:tc>
                    <a:extLst>
                      <a:ext uri="{0D108BD9-81ED-4DB2-BD59-A6C34878D82A}">
                        <a16:rowId xmlns:a16="http://schemas.microsoft.com/office/drawing/2014/main" val="22346270"/>
                      </a:ext>
                    </a:extLst>
                  </a:tr>
                  <a:tr h="596856">
                    <a:tc>
                      <a:txBody>
                        <a:bodyPr/>
                        <a:lstStyle/>
                        <a:p>
                          <a:endParaRPr lang="zh-CN"/>
                        </a:p>
                      </a:txBody>
                      <a:tcPr anchor="ctr">
                        <a:blipFill>
                          <a:blip r:embed="rId2"/>
                          <a:stretch>
                            <a:fillRect l="-372" t="-200000" r="-100372" b="-502041"/>
                          </a:stretch>
                        </a:blipFill>
                      </a:tcPr>
                    </a:tc>
                    <a:tc>
                      <a:txBody>
                        <a:bodyPr/>
                        <a:lstStyle/>
                        <a:p>
                          <a:pPr algn="ctr"/>
                          <a:r>
                            <a:rPr lang="en-US" altLang="zh-CN" dirty="0" smtClean="0"/>
                            <a:t>-4.3V</a:t>
                          </a:r>
                          <a:endParaRPr lang="zh-CN" altLang="en-US" dirty="0"/>
                        </a:p>
                      </a:txBody>
                      <a:tcPr anchor="ctr"/>
                    </a:tc>
                    <a:extLst>
                      <a:ext uri="{0D108BD9-81ED-4DB2-BD59-A6C34878D82A}">
                        <a16:rowId xmlns:a16="http://schemas.microsoft.com/office/drawing/2014/main" val="1171396713"/>
                      </a:ext>
                    </a:extLst>
                  </a:tr>
                  <a:tr h="596856">
                    <a:tc>
                      <a:txBody>
                        <a:bodyPr/>
                        <a:lstStyle/>
                        <a:p>
                          <a:endParaRPr lang="zh-CN"/>
                        </a:p>
                      </a:txBody>
                      <a:tcPr anchor="ctr">
                        <a:blipFill>
                          <a:blip r:embed="rId2"/>
                          <a:stretch>
                            <a:fillRect l="-372" t="-300000" r="-100372" b="-402041"/>
                          </a:stretch>
                        </a:blipFill>
                      </a:tcPr>
                    </a:tc>
                    <a:tc>
                      <a:txBody>
                        <a:bodyPr/>
                        <a:lstStyle/>
                        <a:p>
                          <a:pPr algn="ctr"/>
                          <a:r>
                            <a:rPr lang="en-US" altLang="zh-CN" dirty="0" smtClean="0"/>
                            <a:t>-5.5V</a:t>
                          </a:r>
                          <a:endParaRPr lang="zh-CN" altLang="en-US" dirty="0"/>
                        </a:p>
                      </a:txBody>
                      <a:tcPr anchor="ctr"/>
                    </a:tc>
                    <a:extLst>
                      <a:ext uri="{0D108BD9-81ED-4DB2-BD59-A6C34878D82A}">
                        <a16:rowId xmlns:a16="http://schemas.microsoft.com/office/drawing/2014/main" val="1037422367"/>
                      </a:ext>
                    </a:extLst>
                  </a:tr>
                  <a:tr h="596856">
                    <a:tc>
                      <a:txBody>
                        <a:bodyPr/>
                        <a:lstStyle/>
                        <a:p>
                          <a:endParaRPr lang="zh-CN"/>
                        </a:p>
                      </a:txBody>
                      <a:tcPr anchor="ctr">
                        <a:blipFill>
                          <a:blip r:embed="rId2"/>
                          <a:stretch>
                            <a:fillRect l="-372" t="-400000" r="-100372" b="-302041"/>
                          </a:stretch>
                        </a:blipFill>
                      </a:tcPr>
                    </a:tc>
                    <a:tc>
                      <a:txBody>
                        <a:bodyPr/>
                        <a:lstStyle/>
                        <a:p>
                          <a:pPr algn="ctr"/>
                          <a:r>
                            <a:rPr lang="en-US" altLang="zh-CN" dirty="0" smtClean="0"/>
                            <a:t>-6.8V</a:t>
                          </a:r>
                          <a:endParaRPr lang="zh-CN" altLang="en-US" dirty="0"/>
                        </a:p>
                      </a:txBody>
                      <a:tcPr anchor="ctr"/>
                    </a:tc>
                    <a:extLst>
                      <a:ext uri="{0D108BD9-81ED-4DB2-BD59-A6C34878D82A}">
                        <a16:rowId xmlns:a16="http://schemas.microsoft.com/office/drawing/2014/main" val="1459853548"/>
                      </a:ext>
                    </a:extLst>
                  </a:tr>
                  <a:tr h="596856">
                    <a:tc>
                      <a:txBody>
                        <a:bodyPr/>
                        <a:lstStyle/>
                        <a:p>
                          <a:endParaRPr lang="zh-CN"/>
                        </a:p>
                      </a:txBody>
                      <a:tcPr anchor="ctr">
                        <a:blipFill>
                          <a:blip r:embed="rId2"/>
                          <a:stretch>
                            <a:fillRect l="-372" t="-500000" r="-100372" b="-202041"/>
                          </a:stretch>
                        </a:blipFill>
                      </a:tcPr>
                    </a:tc>
                    <a:tc>
                      <a:txBody>
                        <a:bodyPr/>
                        <a:lstStyle/>
                        <a:p>
                          <a:pPr algn="ctr"/>
                          <a:r>
                            <a:rPr lang="en-US" altLang="zh-CN" dirty="0" smtClean="0"/>
                            <a:t>-8.4V</a:t>
                          </a:r>
                          <a:endParaRPr lang="zh-CN" altLang="en-US" dirty="0"/>
                        </a:p>
                      </a:txBody>
                      <a:tcPr anchor="ctr"/>
                    </a:tc>
                    <a:extLst>
                      <a:ext uri="{0D108BD9-81ED-4DB2-BD59-A6C34878D82A}">
                        <a16:rowId xmlns:a16="http://schemas.microsoft.com/office/drawing/2014/main" val="1619397249"/>
                      </a:ext>
                    </a:extLst>
                  </a:tr>
                  <a:tr h="596856">
                    <a:tc>
                      <a:txBody>
                        <a:bodyPr/>
                        <a:lstStyle/>
                        <a:p>
                          <a:endParaRPr lang="zh-CN"/>
                        </a:p>
                      </a:txBody>
                      <a:tcPr anchor="ctr">
                        <a:blipFill>
                          <a:blip r:embed="rId2"/>
                          <a:stretch>
                            <a:fillRect l="-372" t="-600000" r="-100372" b="-102041"/>
                          </a:stretch>
                        </a:blipFill>
                      </a:tcPr>
                    </a:tc>
                    <a:tc>
                      <a:txBody>
                        <a:bodyPr/>
                        <a:lstStyle/>
                        <a:p>
                          <a:pPr algn="ctr"/>
                          <a:r>
                            <a:rPr lang="en-US" altLang="zh-CN" dirty="0" smtClean="0"/>
                            <a:t>-10.0V</a:t>
                          </a:r>
                          <a:endParaRPr lang="zh-CN" altLang="en-US" dirty="0"/>
                        </a:p>
                      </a:txBody>
                      <a:tcPr anchor="ctr"/>
                    </a:tc>
                    <a:extLst>
                      <a:ext uri="{0D108BD9-81ED-4DB2-BD59-A6C34878D82A}">
                        <a16:rowId xmlns:a16="http://schemas.microsoft.com/office/drawing/2014/main" val="378294179"/>
                      </a:ext>
                    </a:extLst>
                  </a:tr>
                  <a:tr h="596856">
                    <a:tc>
                      <a:txBody>
                        <a:bodyPr/>
                        <a:lstStyle/>
                        <a:p>
                          <a:endParaRPr lang="zh-CN"/>
                        </a:p>
                      </a:txBody>
                      <a:tcPr anchor="ctr">
                        <a:blipFill>
                          <a:blip r:embed="rId2"/>
                          <a:stretch>
                            <a:fillRect l="-372" t="-700000" r="-100372" b="-2041"/>
                          </a:stretch>
                        </a:blipFill>
                      </a:tcPr>
                    </a:tc>
                    <a:tc>
                      <a:txBody>
                        <a:bodyPr/>
                        <a:lstStyle/>
                        <a:p>
                          <a:pPr algn="ctr"/>
                          <a:r>
                            <a:rPr lang="en-US" altLang="zh-CN" dirty="0" smtClean="0"/>
                            <a:t>-11.1V</a:t>
                          </a:r>
                          <a:endParaRPr lang="zh-CN" altLang="en-US" dirty="0"/>
                        </a:p>
                      </a:txBody>
                      <a:tcPr anchor="ctr"/>
                    </a:tc>
                    <a:extLst>
                      <a:ext uri="{0D108BD9-81ED-4DB2-BD59-A6C34878D82A}">
                        <a16:rowId xmlns:a16="http://schemas.microsoft.com/office/drawing/2014/main" val="1326387495"/>
                      </a:ext>
                    </a:extLst>
                  </a:tr>
                </a:tbl>
              </a:graphicData>
            </a:graphic>
          </p:graphicFrame>
        </mc:Fallback>
      </mc:AlternateContent>
    </p:spTree>
    <p:extLst>
      <p:ext uri="{BB962C8B-B14F-4D97-AF65-F5344CB8AC3E}">
        <p14:creationId xmlns:p14="http://schemas.microsoft.com/office/powerpoint/2010/main" val="164253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2915" y="492058"/>
            <a:ext cx="10972800" cy="533400"/>
          </a:xfrm>
        </p:spPr>
        <p:txBody>
          <a:bodyPr/>
          <a:lstStyle/>
          <a:p>
            <a:pPr algn="l"/>
            <a:r>
              <a:rPr lang="en-US" altLang="zh-CN" dirty="0">
                <a:sym typeface="+mn-ea"/>
              </a:rPr>
              <a:t>PART 2   </a:t>
            </a:r>
            <a:r>
              <a:rPr lang="en-US" altLang="zh-CN" dirty="0" err="1">
                <a:sym typeface="+mn-ea"/>
              </a:rPr>
              <a:t>中段信号处理系统</a:t>
            </a:r>
            <a:endParaRPr lang="en-US" altLang="zh-CN" dirty="0"/>
          </a:p>
        </p:txBody>
      </p:sp>
      <p:sp>
        <p:nvSpPr>
          <p:cNvPr id="3" name="TextBox 3"/>
          <p:cNvSpPr txBox="1"/>
          <p:nvPr/>
        </p:nvSpPr>
        <p:spPr bwMode="auto">
          <a:xfrm>
            <a:off x="4326418" y="1156111"/>
            <a:ext cx="4495405" cy="458908"/>
          </a:xfrm>
          <a:prstGeom prst="rect">
            <a:avLst/>
          </a:prstGeom>
          <a:noFill/>
        </p:spPr>
        <p:txBody>
          <a:bodyPr wrap="square">
            <a:spAutoFit/>
          </a:bodyPr>
          <a:lstStyle/>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下图为线性拟合曲线的结果</a:t>
            </a: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a:extLst>
              <a:ext uri="{FF2B5EF4-FFF2-40B4-BE49-F238E27FC236}">
                <a16:creationId xmlns:a16="http://schemas.microsoft.com/office/drawing/2014/main" id="{3655D133-BDC2-4DAF-A756-44312A4081CF}"/>
              </a:ext>
            </a:extLst>
          </p:cNvPr>
          <p:cNvPicPr>
            <a:picLocks noChangeAspect="1"/>
          </p:cNvPicPr>
          <p:nvPr/>
        </p:nvPicPr>
        <p:blipFill>
          <a:blip r:embed="rId2"/>
          <a:stretch>
            <a:fillRect/>
          </a:stretch>
        </p:blipFill>
        <p:spPr>
          <a:xfrm>
            <a:off x="2529271" y="1745673"/>
            <a:ext cx="6405421" cy="4673600"/>
          </a:xfrm>
          <a:prstGeom prst="rect">
            <a:avLst/>
          </a:prstGeom>
        </p:spPr>
      </p:pic>
    </p:spTree>
    <p:extLst>
      <p:ext uri="{BB962C8B-B14F-4D97-AF65-F5344CB8AC3E}">
        <p14:creationId xmlns:p14="http://schemas.microsoft.com/office/powerpoint/2010/main" val="65592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440" y="501583"/>
            <a:ext cx="10972800" cy="533400"/>
          </a:xfrm>
        </p:spPr>
        <p:txBody>
          <a:body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pic>
        <p:nvPicPr>
          <p:cNvPr id="4" name="图片 3" descr="微信图片_20211119120024"/>
          <p:cNvPicPr>
            <a:picLocks noChangeAspect="1"/>
          </p:cNvPicPr>
          <p:nvPr/>
        </p:nvPicPr>
        <p:blipFill>
          <a:blip r:embed="rId2"/>
          <a:stretch>
            <a:fillRect/>
          </a:stretch>
        </p:blipFill>
        <p:spPr>
          <a:xfrm>
            <a:off x="706120" y="1631315"/>
            <a:ext cx="10505440" cy="44227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723"/>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1527"/>
            <a:ext cx="301752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实验过程</a:t>
            </a:r>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温度仪搭建</a:t>
            </a:r>
          </a:p>
        </p:txBody>
      </p:sp>
      <p:sp>
        <p:nvSpPr>
          <p:cNvPr id="76" name="矩形 75"/>
          <p:cNvSpPr/>
          <p:nvPr/>
        </p:nvSpPr>
        <p:spPr>
          <a:xfrm>
            <a:off x="6931232" y="371332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939291" y="4366745"/>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506131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p:cNvSpPr/>
          <p:nvPr/>
        </p:nvSpPr>
        <p:spPr>
          <a:xfrm>
            <a:off x="6931231" y="510230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7939291" y="2976309"/>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实验原理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4" name="文本框 3"/>
          <p:cNvSpPr txBox="1"/>
          <p:nvPr/>
        </p:nvSpPr>
        <p:spPr>
          <a:xfrm>
            <a:off x="1292086" y="1727323"/>
            <a:ext cx="12412373" cy="369332"/>
          </a:xfrm>
          <a:prstGeom prst="rect">
            <a:avLst/>
          </a:prstGeom>
          <a:noFill/>
        </p:spPr>
        <p:txBody>
          <a:bodyPr wrap="square" rtlCol="0">
            <a:spAutoFit/>
          </a:bodyPr>
          <a:lstStyle/>
          <a:p>
            <a:r>
              <a:rPr lang="zh-CN" altLang="en-US" b="1" dirty="0"/>
              <a:t>我们采用</a:t>
            </a:r>
            <a:r>
              <a:rPr lang="en-US" altLang="zh-CN" b="1" dirty="0" err="1"/>
              <a:t>xilinx</a:t>
            </a:r>
            <a:r>
              <a:rPr lang="zh-CN" altLang="en-US" b="1" dirty="0"/>
              <a:t>公司产</a:t>
            </a:r>
            <a:r>
              <a:rPr lang="en-US" altLang="zh-CN" b="1" dirty="0"/>
              <a:t>Artix7 FPGA</a:t>
            </a:r>
            <a:r>
              <a:rPr lang="zh-CN" altLang="en-US" b="1" dirty="0"/>
              <a:t>作为最终数据处理和输出系统，</a:t>
            </a:r>
            <a:r>
              <a:rPr lang="en-US" altLang="zh-CN" b="1" dirty="0"/>
              <a:t>AD</a:t>
            </a:r>
            <a:r>
              <a:rPr lang="zh-CN" altLang="en-US" b="1" dirty="0"/>
              <a:t>模块使用</a:t>
            </a:r>
            <a:r>
              <a:rPr lang="en-US" altLang="zh-CN" b="1" dirty="0"/>
              <a:t>AN9238</a:t>
            </a:r>
            <a:r>
              <a:rPr lang="zh-CN" altLang="en-US" b="1" dirty="0"/>
              <a:t>芯片</a:t>
            </a:r>
          </a:p>
        </p:txBody>
      </p:sp>
      <p:pic>
        <p:nvPicPr>
          <p:cNvPr id="5" name="图片 4" descr="微信图片_20211119120946"/>
          <p:cNvPicPr>
            <a:picLocks noChangeAspect="1"/>
          </p:cNvPicPr>
          <p:nvPr/>
        </p:nvPicPr>
        <p:blipFill>
          <a:blip r:embed="rId2"/>
          <a:stretch>
            <a:fillRect/>
          </a:stretch>
        </p:blipFill>
        <p:spPr>
          <a:xfrm>
            <a:off x="904633" y="2865997"/>
            <a:ext cx="4572142" cy="3477086"/>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170" y="3048016"/>
            <a:ext cx="4840070" cy="29244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4" name="文本框 3"/>
          <p:cNvSpPr txBox="1"/>
          <p:nvPr/>
        </p:nvSpPr>
        <p:spPr>
          <a:xfrm>
            <a:off x="2607263" y="1538028"/>
            <a:ext cx="12412373" cy="369332"/>
          </a:xfrm>
          <a:prstGeom prst="rect">
            <a:avLst/>
          </a:prstGeom>
          <a:noFill/>
        </p:spPr>
        <p:txBody>
          <a:bodyPr wrap="square" rtlCol="0">
            <a:spAutoFit/>
          </a:bodyPr>
          <a:lstStyle/>
          <a:p>
            <a:r>
              <a:rPr lang="zh-CN" altLang="en-US" b="1" dirty="0"/>
              <a:t>为了更好的效果，我们在中间加入了</a:t>
            </a:r>
            <a:r>
              <a:rPr lang="en-US" altLang="zh-CN" b="1" dirty="0" smtClean="0"/>
              <a:t>Butterworth</a:t>
            </a:r>
            <a:r>
              <a:rPr lang="zh-CN" altLang="en-US" b="1" dirty="0" smtClean="0"/>
              <a:t>模拟低通滤波器</a:t>
            </a:r>
            <a:endParaRPr lang="zh-CN" altLang="en-US" b="1"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922" y="1998217"/>
            <a:ext cx="5753231" cy="4313236"/>
          </a:xfrm>
          <a:prstGeom prst="rect">
            <a:avLst/>
          </a:prstGeom>
        </p:spPr>
      </p:pic>
    </p:spTree>
    <p:extLst>
      <p:ext uri="{BB962C8B-B14F-4D97-AF65-F5344CB8AC3E}">
        <p14:creationId xmlns:p14="http://schemas.microsoft.com/office/powerpoint/2010/main" val="119825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4" name="文本框 3"/>
          <p:cNvSpPr txBox="1"/>
          <p:nvPr/>
        </p:nvSpPr>
        <p:spPr>
          <a:xfrm>
            <a:off x="4273406" y="1643128"/>
            <a:ext cx="12412373" cy="369332"/>
          </a:xfrm>
          <a:prstGeom prst="rect">
            <a:avLst/>
          </a:prstGeom>
          <a:noFill/>
        </p:spPr>
        <p:txBody>
          <a:bodyPr wrap="square" rtlCol="0">
            <a:spAutoFit/>
          </a:bodyPr>
          <a:lstStyle/>
          <a:p>
            <a:r>
              <a:rPr lang="zh-CN" altLang="en-US" b="1" dirty="0" smtClean="0"/>
              <a:t>完整的数字系统如图所示</a:t>
            </a:r>
            <a:endParaRPr lang="zh-CN" altLang="en-US" b="1" dirty="0"/>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8824" b="13763"/>
          <a:stretch/>
        </p:blipFill>
        <p:spPr>
          <a:xfrm>
            <a:off x="3458818" y="2134554"/>
            <a:ext cx="4492486" cy="4080720"/>
          </a:xfrm>
          <a:prstGeom prst="rect">
            <a:avLst/>
          </a:prstGeom>
        </p:spPr>
      </p:pic>
    </p:spTree>
    <p:extLst>
      <p:ext uri="{BB962C8B-B14F-4D97-AF65-F5344CB8AC3E}">
        <p14:creationId xmlns:p14="http://schemas.microsoft.com/office/powerpoint/2010/main" val="229603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4" name="文本框 3"/>
          <p:cNvSpPr txBox="1"/>
          <p:nvPr/>
        </p:nvSpPr>
        <p:spPr>
          <a:xfrm>
            <a:off x="2468245" y="1391285"/>
            <a:ext cx="10839450" cy="368300"/>
          </a:xfrm>
          <a:prstGeom prst="rect">
            <a:avLst/>
          </a:prstGeom>
          <a:noFill/>
        </p:spPr>
        <p:txBody>
          <a:bodyPr wrap="square" rtlCol="0">
            <a:spAutoFit/>
          </a:bodyPr>
          <a:lstStyle/>
          <a:p>
            <a:r>
              <a:rPr lang="zh-CN" b="1"/>
              <a:t>采用</a:t>
            </a:r>
            <a:r>
              <a:rPr lang="en-US" altLang="zh-CN" b="1"/>
              <a:t>verilog</a:t>
            </a:r>
            <a:r>
              <a:rPr lang="zh-CN" altLang="en-US" b="1"/>
              <a:t>硬件描述语言和</a:t>
            </a:r>
            <a:r>
              <a:rPr lang="en-US" altLang="zh-CN" b="1"/>
              <a:t>vivado</a:t>
            </a:r>
            <a:r>
              <a:rPr lang="zh-CN" altLang="en-US" b="1"/>
              <a:t>平台对</a:t>
            </a:r>
            <a:r>
              <a:rPr lang="en-US" altLang="zh-CN" b="1"/>
              <a:t>FPGA</a:t>
            </a:r>
            <a:r>
              <a:rPr lang="zh-CN" altLang="en-US" b="1"/>
              <a:t>进行编程</a:t>
            </a:r>
          </a:p>
        </p:txBody>
      </p:sp>
      <p:pic>
        <p:nvPicPr>
          <p:cNvPr id="2" name="图片 1" descr="微信图片_202111191207164"/>
          <p:cNvPicPr>
            <a:picLocks noChangeAspect="1"/>
          </p:cNvPicPr>
          <p:nvPr/>
        </p:nvPicPr>
        <p:blipFill>
          <a:blip r:embed="rId2"/>
          <a:stretch>
            <a:fillRect/>
          </a:stretch>
        </p:blipFill>
        <p:spPr>
          <a:xfrm>
            <a:off x="2012950" y="1759585"/>
            <a:ext cx="7052310" cy="4752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pic>
        <p:nvPicPr>
          <p:cNvPr id="4" name="图片 3" descr="微信图片_20211119120716"/>
          <p:cNvPicPr>
            <a:picLocks noChangeAspect="1"/>
          </p:cNvPicPr>
          <p:nvPr/>
        </p:nvPicPr>
        <p:blipFill>
          <a:blip r:embed="rId2"/>
          <a:stretch>
            <a:fillRect/>
          </a:stretch>
        </p:blipFill>
        <p:spPr>
          <a:xfrm>
            <a:off x="980440" y="2882265"/>
            <a:ext cx="9744075" cy="3291205"/>
          </a:xfrm>
          <a:prstGeom prst="rect">
            <a:avLst/>
          </a:prstGeom>
        </p:spPr>
      </p:pic>
      <p:sp>
        <p:nvSpPr>
          <p:cNvPr id="5" name="文本框 4"/>
          <p:cNvSpPr txBox="1"/>
          <p:nvPr/>
        </p:nvSpPr>
        <p:spPr>
          <a:xfrm>
            <a:off x="980440" y="2683510"/>
            <a:ext cx="10839450" cy="368300"/>
          </a:xfrm>
          <a:prstGeom prst="rect">
            <a:avLst/>
          </a:prstGeom>
          <a:noFill/>
        </p:spPr>
        <p:txBody>
          <a:bodyPr wrap="square" rtlCol="0">
            <a:spAutoFit/>
          </a:bodyPr>
          <a:lstStyle/>
          <a:p>
            <a:r>
              <a:rPr lang="zh-CN" b="1" dirty="0"/>
              <a:t>电路原理图如下</a:t>
            </a:r>
          </a:p>
        </p:txBody>
      </p:sp>
      <p:sp>
        <p:nvSpPr>
          <p:cNvPr id="6" name="文本框 5"/>
          <p:cNvSpPr txBox="1"/>
          <p:nvPr/>
        </p:nvSpPr>
        <p:spPr>
          <a:xfrm>
            <a:off x="980440" y="1490980"/>
            <a:ext cx="10839450" cy="368300"/>
          </a:xfrm>
          <a:prstGeom prst="rect">
            <a:avLst/>
          </a:prstGeom>
          <a:noFill/>
        </p:spPr>
        <p:txBody>
          <a:bodyPr wrap="square" rtlCol="0">
            <a:spAutoFit/>
          </a:bodyPr>
          <a:lstStyle/>
          <a:p>
            <a:r>
              <a:rPr lang="zh-CN" b="1"/>
              <a:t>根据模块化设计的思想，将整个处理系统分为以下几个大模块</a:t>
            </a:r>
          </a:p>
        </p:txBody>
      </p:sp>
      <p:sp>
        <p:nvSpPr>
          <p:cNvPr id="7" name="文本框 6"/>
          <p:cNvSpPr txBox="1"/>
          <p:nvPr/>
        </p:nvSpPr>
        <p:spPr>
          <a:xfrm>
            <a:off x="980440" y="1859280"/>
            <a:ext cx="10839450" cy="368300"/>
          </a:xfrm>
          <a:prstGeom prst="rect">
            <a:avLst/>
          </a:prstGeom>
          <a:noFill/>
        </p:spPr>
        <p:txBody>
          <a:bodyPr wrap="square" rtlCol="0">
            <a:spAutoFit/>
          </a:bodyPr>
          <a:lstStyle/>
          <a:p>
            <a:r>
              <a:rPr lang="zh-CN" altLang="en-US" b="1" dirty="0">
                <a:solidFill>
                  <a:srgbClr val="FF0000"/>
                </a:solidFill>
              </a:rPr>
              <a:t>时钟分频模块</a:t>
            </a:r>
            <a:r>
              <a:rPr lang="en-US" altLang="zh-CN" b="1" dirty="0">
                <a:solidFill>
                  <a:srgbClr val="FF0000"/>
                </a:solidFill>
              </a:rPr>
              <a:t>(</a:t>
            </a:r>
            <a:r>
              <a:rPr lang="en-US" altLang="zh-CN" b="1" dirty="0" err="1">
                <a:solidFill>
                  <a:srgbClr val="FF0000"/>
                </a:solidFill>
              </a:rPr>
              <a:t>clock_division</a:t>
            </a:r>
            <a:r>
              <a:rPr lang="en-US" altLang="zh-CN" b="1" dirty="0">
                <a:solidFill>
                  <a:srgbClr val="FF0000"/>
                </a:solidFill>
              </a:rPr>
              <a:t>)     </a:t>
            </a:r>
            <a:r>
              <a:rPr lang="zh-CN" altLang="en-US" b="1" dirty="0">
                <a:solidFill>
                  <a:srgbClr val="FF0000"/>
                </a:solidFill>
              </a:rPr>
              <a:t>转码模块</a:t>
            </a:r>
            <a:r>
              <a:rPr lang="en-US" altLang="zh-CN" b="1" dirty="0">
                <a:solidFill>
                  <a:srgbClr val="FF0000"/>
                </a:solidFill>
              </a:rPr>
              <a:t>(decoder)     </a:t>
            </a:r>
            <a:r>
              <a:rPr lang="zh-CN" altLang="en-US" b="1" dirty="0">
                <a:solidFill>
                  <a:srgbClr val="FF0000"/>
                </a:solidFill>
              </a:rPr>
              <a:t>驱动模块</a:t>
            </a:r>
            <a:r>
              <a:rPr lang="en-US" altLang="zh-CN" b="1" dirty="0">
                <a:solidFill>
                  <a:srgbClr val="FF0000"/>
                </a:solidFill>
              </a:rPr>
              <a:t>(driver)</a:t>
            </a:r>
          </a:p>
        </p:txBody>
      </p:sp>
      <p:sp>
        <p:nvSpPr>
          <p:cNvPr id="8" name="文本框 7"/>
          <p:cNvSpPr txBox="1"/>
          <p:nvPr/>
        </p:nvSpPr>
        <p:spPr>
          <a:xfrm>
            <a:off x="980440" y="2271395"/>
            <a:ext cx="10839450" cy="368300"/>
          </a:xfrm>
          <a:prstGeom prst="rect">
            <a:avLst/>
          </a:prstGeom>
          <a:noFill/>
        </p:spPr>
        <p:txBody>
          <a:bodyPr wrap="square" rtlCol="0">
            <a:spAutoFit/>
          </a:bodyPr>
          <a:lstStyle/>
          <a:p>
            <a:r>
              <a:rPr lang="zh-CN" altLang="en-US" b="1"/>
              <a:t>并且引入</a:t>
            </a:r>
            <a:r>
              <a:rPr lang="en-US" altLang="zh-CN" b="1"/>
              <a:t>button</a:t>
            </a:r>
            <a:r>
              <a:rPr lang="zh-CN" altLang="en-US" b="1"/>
              <a:t>保持按键</a:t>
            </a:r>
            <a:r>
              <a:rPr lang="en-US" altLang="zh-CN" b="1"/>
              <a:t>(</a:t>
            </a:r>
            <a:r>
              <a:rPr lang="zh-CN" altLang="en-US" b="1"/>
              <a:t>因为示数振动过于频繁，不易读数</a:t>
            </a:r>
            <a:r>
              <a:rPr lang="en-US" altLang="zh-CN" b="1"/>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dirty="0">
                <a:sym typeface="+mn-ea"/>
              </a:rPr>
              <a:t>PART 3   </a:t>
            </a:r>
            <a:r>
              <a:rPr lang="en-US" altLang="zh-CN" dirty="0" err="1">
                <a:sym typeface="+mn-ea"/>
              </a:rPr>
              <a:t>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dirty="0"/>
              <a:t/>
            </a:r>
            <a:br>
              <a:rPr lang="en-US" altLang="zh-CN" dirty="0"/>
            </a:br>
            <a:endParaRPr lang="zh-CN" altLang="en-US" dirty="0"/>
          </a:p>
        </p:txBody>
      </p:sp>
      <p:pic>
        <p:nvPicPr>
          <p:cNvPr id="2" name="图片 1" descr="微信图片_202111191207161"/>
          <p:cNvPicPr>
            <a:picLocks noChangeAspect="1"/>
          </p:cNvPicPr>
          <p:nvPr/>
        </p:nvPicPr>
        <p:blipFill>
          <a:blip r:embed="rId2"/>
          <a:stretch>
            <a:fillRect/>
          </a:stretch>
        </p:blipFill>
        <p:spPr>
          <a:xfrm>
            <a:off x="2242686" y="1117201"/>
            <a:ext cx="9105499" cy="2778062"/>
          </a:xfrm>
          <a:prstGeom prst="rect">
            <a:avLst/>
          </a:prstGeom>
        </p:spPr>
      </p:pic>
      <p:sp>
        <p:nvSpPr>
          <p:cNvPr id="6" name="文本框 5"/>
          <p:cNvSpPr txBox="1"/>
          <p:nvPr/>
        </p:nvSpPr>
        <p:spPr>
          <a:xfrm>
            <a:off x="1080069" y="2422550"/>
            <a:ext cx="10839450" cy="368300"/>
          </a:xfrm>
          <a:prstGeom prst="rect">
            <a:avLst/>
          </a:prstGeom>
          <a:noFill/>
        </p:spPr>
        <p:txBody>
          <a:bodyPr wrap="square" rtlCol="0">
            <a:spAutoFit/>
          </a:bodyPr>
          <a:lstStyle/>
          <a:p>
            <a:r>
              <a:rPr lang="en-US" altLang="zh-CN" b="1" dirty="0" smtClean="0"/>
              <a:t>driver </a:t>
            </a:r>
            <a:endParaRPr lang="en-US" altLang="zh-CN" b="1" dirty="0"/>
          </a:p>
        </p:txBody>
      </p:sp>
      <p:sp>
        <p:nvSpPr>
          <p:cNvPr id="5" name="文本框 4"/>
          <p:cNvSpPr txBox="1"/>
          <p:nvPr/>
        </p:nvSpPr>
        <p:spPr>
          <a:xfrm>
            <a:off x="712369" y="4915018"/>
            <a:ext cx="10839450" cy="368300"/>
          </a:xfrm>
          <a:prstGeom prst="rect">
            <a:avLst/>
          </a:prstGeom>
          <a:noFill/>
        </p:spPr>
        <p:txBody>
          <a:bodyPr wrap="square" rtlCol="0">
            <a:spAutoFit/>
          </a:bodyPr>
          <a:lstStyle/>
          <a:p>
            <a:r>
              <a:rPr lang="en-US" altLang="zh-CN" b="1" dirty="0" err="1" smtClean="0"/>
              <a:t>clock_division</a:t>
            </a:r>
            <a:r>
              <a:rPr lang="en-US" altLang="zh-CN" b="1" dirty="0" smtClean="0"/>
              <a:t> </a:t>
            </a:r>
            <a:endParaRPr lang="en-US" altLang="zh-CN" b="1" dirty="0"/>
          </a:p>
        </p:txBody>
      </p:sp>
      <p:pic>
        <p:nvPicPr>
          <p:cNvPr id="7" name="图片 6" descr="C:\Users\STARKer-first\Desktop\微信图片_202111191207162.png微信图片_202111191207162"/>
          <p:cNvPicPr>
            <a:picLocks noChangeAspect="1"/>
          </p:cNvPicPr>
          <p:nvPr/>
        </p:nvPicPr>
        <p:blipFill>
          <a:blip r:embed="rId3"/>
          <a:srcRect/>
          <a:stretch>
            <a:fillRect/>
          </a:stretch>
        </p:blipFill>
        <p:spPr>
          <a:xfrm>
            <a:off x="2475345" y="4156026"/>
            <a:ext cx="8642328" cy="2060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6" name="文本框 5"/>
          <p:cNvSpPr txBox="1"/>
          <p:nvPr/>
        </p:nvSpPr>
        <p:spPr>
          <a:xfrm>
            <a:off x="740929" y="1555340"/>
            <a:ext cx="11164744" cy="1200329"/>
          </a:xfrm>
          <a:prstGeom prst="rect">
            <a:avLst/>
          </a:prstGeom>
          <a:noFill/>
        </p:spPr>
        <p:txBody>
          <a:bodyPr wrap="square" rtlCol="0">
            <a:spAutoFit/>
          </a:bodyPr>
          <a:lstStyle/>
          <a:p>
            <a:r>
              <a:rPr lang="zh-CN" altLang="en-US" b="1" dirty="0" smtClean="0"/>
              <a:t>核心算法展示：</a:t>
            </a:r>
            <a:endParaRPr lang="en-US" altLang="zh-CN" b="1" dirty="0" smtClean="0"/>
          </a:p>
          <a:p>
            <a:pPr>
              <a:lnSpc>
                <a:spcPct val="150000"/>
              </a:lnSpc>
            </a:pPr>
            <a:r>
              <a:rPr lang="en-US" altLang="zh-CN" b="1" dirty="0"/>
              <a:t>	</a:t>
            </a:r>
            <a:r>
              <a:rPr lang="en-US" altLang="zh-CN" dirty="0" smtClean="0">
                <a:latin typeface="微软雅黑" panose="020B0503020204020204" pitchFamily="34" charset="-122"/>
                <a:ea typeface="微软雅黑" panose="020B0503020204020204" pitchFamily="34" charset="-122"/>
              </a:rPr>
              <a:t>BCD</a:t>
            </a:r>
            <a:r>
              <a:rPr lang="zh-CN" altLang="en-US" dirty="0">
                <a:latin typeface="微软雅黑" panose="020B0503020204020204" pitchFamily="34" charset="-122"/>
                <a:ea typeface="微软雅黑" panose="020B0503020204020204" pitchFamily="34" charset="-122"/>
              </a:rPr>
              <a:t>译码算法采用</a:t>
            </a:r>
            <a:r>
              <a:rPr lang="zh-CN" altLang="en-US" b="1" dirty="0">
                <a:latin typeface="微软雅黑" panose="020B0503020204020204" pitchFamily="34" charset="-122"/>
                <a:ea typeface="微软雅黑" panose="020B0503020204020204" pitchFamily="34" charset="-122"/>
              </a:rPr>
              <a:t>加三移位法</a:t>
            </a:r>
            <a:r>
              <a:rPr lang="zh-CN" altLang="en-US" dirty="0">
                <a:latin typeface="微软雅黑" panose="020B0503020204020204" pitchFamily="34" charset="-122"/>
                <a:ea typeface="微软雅黑" panose="020B0503020204020204" pitchFamily="34" charset="-122"/>
              </a:rPr>
              <a:t>（二</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十进制与</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进制的</a:t>
            </a:r>
            <a:r>
              <a:rPr lang="zh-CN" altLang="en-US" dirty="0" smtClean="0">
                <a:latin typeface="微软雅黑" panose="020B0503020204020204" pitchFamily="34" charset="-122"/>
                <a:ea typeface="微软雅黑" panose="020B0503020204020204" pitchFamily="34" charset="-122"/>
              </a:rPr>
              <a:t>转换），比如</a:t>
            </a:r>
            <a:r>
              <a:rPr lang="zh-CN" altLang="en-US" dirty="0">
                <a:latin typeface="微软雅黑" panose="020B0503020204020204" pitchFamily="34" charset="-122"/>
                <a:ea typeface="微软雅黑" panose="020B0503020204020204" pitchFamily="34" charset="-122"/>
              </a:rPr>
              <a:t>将八位二进制数255转为8421BCD码的算法如下图</a:t>
            </a:r>
            <a:endParaRPr lang="en-US" altLang="zh-CN" dirty="0">
              <a:latin typeface="微软雅黑" panose="020B0503020204020204" pitchFamily="34" charset="-122"/>
              <a:ea typeface="微软雅黑" panose="020B0503020204020204" pitchFamily="34" charset="-122"/>
            </a:endParaRPr>
          </a:p>
        </p:txBody>
      </p:sp>
      <p:pic>
        <p:nvPicPr>
          <p:cNvPr id="4" name="图片 3" descr="微信图片_20211119123003"/>
          <p:cNvPicPr>
            <a:picLocks noChangeAspect="1"/>
          </p:cNvPicPr>
          <p:nvPr/>
        </p:nvPicPr>
        <p:blipFill>
          <a:blip r:embed="rId2"/>
          <a:stretch>
            <a:fillRect/>
          </a:stretch>
        </p:blipFill>
        <p:spPr>
          <a:xfrm>
            <a:off x="2795501" y="2752786"/>
            <a:ext cx="5697220" cy="37357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dirty="0">
                <a:sym typeface="+mn-ea"/>
              </a:rPr>
              <a:t>PART 3   </a:t>
            </a:r>
            <a:r>
              <a:rPr lang="en-US" altLang="zh-CN" dirty="0" err="1">
                <a:sym typeface="+mn-ea"/>
              </a:rPr>
              <a:t>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dirty="0"/>
              <a:t/>
            </a:r>
            <a:br>
              <a:rPr lang="en-US" altLang="zh-CN" dirty="0"/>
            </a:br>
            <a:endParaRPr lang="zh-CN" altLang="en-US" dirty="0"/>
          </a:p>
        </p:txBody>
      </p:sp>
      <p:pic>
        <p:nvPicPr>
          <p:cNvPr id="2" name="图片 1" descr="C:\Users\STARKer-first\Desktop\微信图片_202111191207163.png微信图片_202111191207163"/>
          <p:cNvPicPr>
            <a:picLocks noChangeAspect="1"/>
          </p:cNvPicPr>
          <p:nvPr/>
        </p:nvPicPr>
        <p:blipFill>
          <a:blip r:embed="rId2"/>
          <a:srcRect/>
          <a:stretch>
            <a:fillRect/>
          </a:stretch>
        </p:blipFill>
        <p:spPr>
          <a:xfrm>
            <a:off x="0" y="2165668"/>
            <a:ext cx="12009120" cy="2691765"/>
          </a:xfrm>
          <a:prstGeom prst="rect">
            <a:avLst/>
          </a:prstGeom>
        </p:spPr>
      </p:pic>
      <p:sp>
        <p:nvSpPr>
          <p:cNvPr id="6" name="文本框 5"/>
          <p:cNvSpPr txBox="1"/>
          <p:nvPr/>
        </p:nvSpPr>
        <p:spPr>
          <a:xfrm>
            <a:off x="4384845" y="1874371"/>
            <a:ext cx="10839450" cy="368300"/>
          </a:xfrm>
          <a:prstGeom prst="rect">
            <a:avLst/>
          </a:prstGeom>
          <a:noFill/>
        </p:spPr>
        <p:txBody>
          <a:bodyPr wrap="square" rtlCol="0">
            <a:spAutoFit/>
          </a:bodyPr>
          <a:lstStyle/>
          <a:p>
            <a:r>
              <a:rPr lang="zh-CN" altLang="en-US" b="1" dirty="0" smtClean="0"/>
              <a:t>相应模块</a:t>
            </a:r>
            <a:r>
              <a:rPr lang="en-US" altLang="zh-CN" b="1" dirty="0" smtClean="0"/>
              <a:t>——decoder </a:t>
            </a:r>
            <a:endParaRPr lang="en-US" altLang="zh-CN"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6" name="文本框 5"/>
          <p:cNvSpPr txBox="1"/>
          <p:nvPr/>
        </p:nvSpPr>
        <p:spPr>
          <a:xfrm>
            <a:off x="676275" y="1640205"/>
            <a:ext cx="10839450" cy="923330"/>
          </a:xfrm>
          <a:prstGeom prst="rect">
            <a:avLst/>
          </a:prstGeom>
          <a:noFill/>
        </p:spPr>
        <p:txBody>
          <a:bodyPr wrap="square" rtlCol="0">
            <a:spAutoFit/>
          </a:bodyPr>
          <a:lstStyle/>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滤波器分为数字滤波器和模拟滤波器，为了</a:t>
            </a:r>
            <a:r>
              <a:rPr lang="zh-CN" altLang="en-US" dirty="0">
                <a:latin typeface="微软雅黑" panose="020B0503020204020204" pitchFamily="34" charset="-122"/>
                <a:ea typeface="微软雅黑" panose="020B0503020204020204" pitchFamily="34" charset="-122"/>
              </a:rPr>
              <a:t>减少外界的影响，我们不仅在中段滤了一次波，而且在</a:t>
            </a:r>
            <a:r>
              <a:rPr lang="en-US" altLang="zh-CN" dirty="0">
                <a:latin typeface="微软雅黑" panose="020B0503020204020204" pitchFamily="34" charset="-122"/>
                <a:ea typeface="微软雅黑" panose="020B0503020204020204" pitchFamily="34" charset="-122"/>
              </a:rPr>
              <a:t>FPGA</a:t>
            </a:r>
            <a:r>
              <a:rPr lang="zh-CN" altLang="en-US" dirty="0">
                <a:latin typeface="微软雅黑" panose="020B0503020204020204" pitchFamily="34" charset="-122"/>
                <a:ea typeface="微软雅黑" panose="020B0503020204020204" pitchFamily="34" charset="-122"/>
              </a:rPr>
              <a:t>中内置</a:t>
            </a:r>
            <a:r>
              <a:rPr lang="en-US" altLang="zh-CN" dirty="0">
                <a:latin typeface="微软雅黑" panose="020B0503020204020204" pitchFamily="34" charset="-122"/>
                <a:ea typeface="微软雅黑" panose="020B0503020204020204" pitchFamily="34" charset="-122"/>
              </a:rPr>
              <a:t>Fourier</a:t>
            </a:r>
            <a:r>
              <a:rPr lang="zh-CN" altLang="en-US" dirty="0">
                <a:latin typeface="微软雅黑" panose="020B0503020204020204" pitchFamily="34" charset="-122"/>
                <a:ea typeface="微软雅黑" panose="020B0503020204020204" pitchFamily="34" charset="-122"/>
              </a:rPr>
              <a:t>和</a:t>
            </a:r>
            <a:r>
              <a:rPr lang="en-US" altLang="zh-CN" dirty="0" err="1">
                <a:latin typeface="微软雅黑" panose="020B0503020204020204" pitchFamily="34" charset="-122"/>
                <a:ea typeface="微软雅黑" panose="020B0503020204020204" pitchFamily="34" charset="-122"/>
              </a:rPr>
              <a:t>Ifourier</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IP CORE</a:t>
            </a:r>
            <a:r>
              <a:rPr lang="zh-CN" altLang="en-US" dirty="0">
                <a:latin typeface="微软雅黑" panose="020B0503020204020204" pitchFamily="34" charset="-122"/>
                <a:ea typeface="微软雅黑" panose="020B0503020204020204" pitchFamily="34" charset="-122"/>
              </a:rPr>
              <a:t>，在数学上直接处理噪音。</a:t>
            </a:r>
            <a:endParaRPr lang="en-US" altLang="zh-CN"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r="18875"/>
          <a:stretch/>
        </p:blipFill>
        <p:spPr>
          <a:xfrm>
            <a:off x="75277" y="2698001"/>
            <a:ext cx="7271988" cy="3065490"/>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20" y="2712270"/>
            <a:ext cx="4204044" cy="3036952"/>
          </a:xfrm>
          <a:prstGeom prst="rect">
            <a:avLst/>
          </a:prstGeom>
        </p:spPr>
      </p:pic>
    </p:spTree>
    <p:extLst>
      <p:ext uri="{BB962C8B-B14F-4D97-AF65-F5344CB8AC3E}">
        <p14:creationId xmlns:p14="http://schemas.microsoft.com/office/powerpoint/2010/main" val="93521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sp>
        <p:nvSpPr>
          <p:cNvPr id="6" name="文本框 5"/>
          <p:cNvSpPr txBox="1"/>
          <p:nvPr/>
        </p:nvSpPr>
        <p:spPr>
          <a:xfrm>
            <a:off x="3357995" y="1609205"/>
            <a:ext cx="10839450" cy="368300"/>
          </a:xfrm>
          <a:prstGeom prst="rect">
            <a:avLst/>
          </a:prstGeom>
          <a:noFill/>
        </p:spPr>
        <p:txBody>
          <a:bodyPr wrap="square" rtlCol="0">
            <a:spAutoFit/>
          </a:bodyPr>
          <a:lstStyle/>
          <a:p>
            <a:r>
              <a:rPr lang="zh-CN" b="1" dirty="0"/>
              <a:t>调试效果图展示（</a:t>
            </a:r>
            <a:r>
              <a:rPr lang="en-US" altLang="zh-CN" b="1" dirty="0"/>
              <a:t>-5v--5v</a:t>
            </a:r>
            <a:r>
              <a:rPr lang="zh-CN" altLang="en-US" b="1" dirty="0"/>
              <a:t>输入</a:t>
            </a:r>
            <a:r>
              <a:rPr lang="en-US" altLang="zh-CN" b="1" dirty="0"/>
              <a:t>  0--256</a:t>
            </a:r>
            <a:r>
              <a:rPr lang="zh-CN" altLang="en-US" b="1" dirty="0"/>
              <a:t>输出</a:t>
            </a:r>
            <a:r>
              <a:rPr lang="zh-CN" b="1" dirty="0"/>
              <a:t>）</a:t>
            </a:r>
          </a:p>
        </p:txBody>
      </p:sp>
      <p:pic>
        <p:nvPicPr>
          <p:cNvPr id="4" name="图片 3" descr="微信图片_20211119120754"/>
          <p:cNvPicPr>
            <a:picLocks noChangeAspect="1"/>
          </p:cNvPicPr>
          <p:nvPr/>
        </p:nvPicPr>
        <p:blipFill>
          <a:blip r:embed="rId2"/>
          <a:stretch>
            <a:fillRect/>
          </a:stretch>
        </p:blipFill>
        <p:spPr>
          <a:xfrm>
            <a:off x="472440" y="2175510"/>
            <a:ext cx="5116830" cy="3836670"/>
          </a:xfrm>
          <a:prstGeom prst="rect">
            <a:avLst/>
          </a:prstGeom>
        </p:spPr>
      </p:pic>
      <p:pic>
        <p:nvPicPr>
          <p:cNvPr id="5" name="图片 4" descr="C:\Users\STARKer-first\Desktop\微信图片_20211119120806.jpg微信图片_20211119120806"/>
          <p:cNvPicPr>
            <a:picLocks noChangeAspect="1"/>
          </p:cNvPicPr>
          <p:nvPr/>
        </p:nvPicPr>
        <p:blipFill>
          <a:blip r:embed="rId3"/>
          <a:srcRect/>
          <a:stretch>
            <a:fillRect/>
          </a:stretch>
        </p:blipFill>
        <p:spPr>
          <a:xfrm>
            <a:off x="5861685" y="2175510"/>
            <a:ext cx="5584190" cy="3836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9545" y="620213"/>
            <a:ext cx="10972800" cy="533400"/>
          </a:xfrm>
        </p:spPr>
        <p:txBody>
          <a:bodyPr/>
          <a:lstStyle/>
          <a:p>
            <a:r>
              <a:rPr lang="zh-CN" altLang="en-US" dirty="0"/>
              <a:t>自制温度仪</a:t>
            </a:r>
          </a:p>
        </p:txBody>
      </p:sp>
      <p:sp>
        <p:nvSpPr>
          <p:cNvPr id="3" name="TextBox 3"/>
          <p:cNvSpPr txBox="1"/>
          <p:nvPr/>
        </p:nvSpPr>
        <p:spPr bwMode="auto">
          <a:xfrm>
            <a:off x="944245" y="1791970"/>
            <a:ext cx="10302875" cy="2169825"/>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在参考部分文献和资料后，我们决定利用我们在理论上熟悉的</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型热电偶为核心来将温差转化为电信号来制作温度仪。我们利用比较好控制的水浴锅来进行控温，由于装置本身的限制，我们初步将测温范围</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定于</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0</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~80</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。由于热电偶本身电信号过小，我们总体的实验目标即首先通过水浴锅和冰水混合物获得电信号，经过中端信号处理系统放大、定标和拟合后输入后端数字系统，最后通过电子显示屏显示</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温度，从而成为一个宽量程的温度仪。</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pic>
        <p:nvPicPr>
          <p:cNvPr id="2" name="图片 1" descr="微信图片_20211119120739"/>
          <p:cNvPicPr>
            <a:picLocks noChangeAspect="1"/>
          </p:cNvPicPr>
          <p:nvPr/>
        </p:nvPicPr>
        <p:blipFill>
          <a:blip r:embed="rId2"/>
          <a:stretch>
            <a:fillRect/>
          </a:stretch>
        </p:blipFill>
        <p:spPr>
          <a:xfrm>
            <a:off x="835025" y="1920240"/>
            <a:ext cx="5365115" cy="4022725"/>
          </a:xfrm>
          <a:prstGeom prst="rect">
            <a:avLst/>
          </a:prstGeom>
        </p:spPr>
      </p:pic>
      <p:pic>
        <p:nvPicPr>
          <p:cNvPr id="4" name="图片 3" descr="微信图片_20211119120758"/>
          <p:cNvPicPr>
            <a:picLocks noChangeAspect="1"/>
          </p:cNvPicPr>
          <p:nvPr/>
        </p:nvPicPr>
        <p:blipFill>
          <a:blip r:embed="rId3"/>
          <a:stretch>
            <a:fillRect/>
          </a:stretch>
        </p:blipFill>
        <p:spPr>
          <a:xfrm>
            <a:off x="6369685" y="1920240"/>
            <a:ext cx="5392420" cy="4043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472440" y="501583"/>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algn="l"/>
            <a:r>
              <a:rPr lang="en-US" altLang="zh-CN">
                <a:sym typeface="+mn-ea"/>
              </a:rPr>
              <a:t>PART 3   后端数字系统</a:t>
            </a:r>
            <a:r>
              <a:rPr lang="zh-CN" altLang="en-US" b="1" dirty="0">
                <a:latin typeface="微软雅黑" panose="020B0503020204020204" pitchFamily="34" charset="-122"/>
                <a:ea typeface="微软雅黑" panose="020B0503020204020204" pitchFamily="34" charset="-122"/>
              </a:rPr>
              <a:t/>
            </a:r>
            <a:br>
              <a:rPr lang="zh-CN" altLang="en-US" b="1" dirty="0">
                <a:latin typeface="微软雅黑" panose="020B0503020204020204" pitchFamily="34" charset="-122"/>
                <a:ea typeface="微软雅黑" panose="020B0503020204020204" pitchFamily="34" charset="-122"/>
              </a:rPr>
            </a:br>
            <a:r>
              <a:rPr lang="en-US" altLang="zh-CN"/>
              <a:t/>
            </a:r>
            <a:br>
              <a:rPr lang="en-US" altLang="zh-CN"/>
            </a:br>
            <a:endParaRPr lang="zh-CN" altLang="en-US"/>
          </a:p>
        </p:txBody>
      </p:sp>
      <p:pic>
        <p:nvPicPr>
          <p:cNvPr id="4" name="图片 3" descr="1"/>
          <p:cNvPicPr>
            <a:picLocks noChangeAspect="1"/>
          </p:cNvPicPr>
          <p:nvPr/>
        </p:nvPicPr>
        <p:blipFill>
          <a:blip r:embed="rId2"/>
          <a:stretch>
            <a:fillRect/>
          </a:stretch>
        </p:blipFill>
        <p:spPr>
          <a:xfrm>
            <a:off x="290830" y="1748155"/>
            <a:ext cx="5301615" cy="3977640"/>
          </a:xfrm>
          <a:prstGeom prst="rect">
            <a:avLst/>
          </a:prstGeom>
        </p:spPr>
      </p:pic>
      <p:pic>
        <p:nvPicPr>
          <p:cNvPr id="5" name="图片 4" descr="微信图片_20211119120801"/>
          <p:cNvPicPr>
            <a:picLocks noChangeAspect="1"/>
          </p:cNvPicPr>
          <p:nvPr/>
        </p:nvPicPr>
        <p:blipFill>
          <a:blip r:embed="rId3"/>
          <a:stretch>
            <a:fillRect/>
          </a:stretch>
        </p:blipFill>
        <p:spPr>
          <a:xfrm>
            <a:off x="5701030" y="1747520"/>
            <a:ext cx="5744210" cy="3978275"/>
          </a:xfrm>
          <a:prstGeom prst="rect">
            <a:avLst/>
          </a:prstGeom>
        </p:spPr>
      </p:pic>
      <p:sp>
        <p:nvSpPr>
          <p:cNvPr id="6" name="文本框 5"/>
          <p:cNvSpPr txBox="1"/>
          <p:nvPr/>
        </p:nvSpPr>
        <p:spPr>
          <a:xfrm>
            <a:off x="635635" y="5991860"/>
            <a:ext cx="9166860" cy="368300"/>
          </a:xfrm>
          <a:prstGeom prst="rect">
            <a:avLst/>
          </a:prstGeom>
          <a:noFill/>
        </p:spPr>
        <p:txBody>
          <a:bodyPr wrap="square" rtlCol="0">
            <a:spAutoFit/>
          </a:bodyPr>
          <a:lstStyle/>
          <a:p>
            <a:r>
              <a:rPr lang="en-US" altLang="zh-CN" b="1"/>
              <a:t>ps: </a:t>
            </a:r>
            <a:r>
              <a:rPr lang="zh-CN" altLang="en-US" b="1"/>
              <a:t>上方变化</a:t>
            </a:r>
            <a:r>
              <a:rPr lang="en-US" altLang="zh-CN" b="1"/>
              <a:t>1----</a:t>
            </a:r>
            <a:r>
              <a:rPr lang="zh-CN" altLang="en-US" b="1"/>
              <a:t>实际</a:t>
            </a:r>
            <a:r>
              <a:rPr lang="en-US" altLang="zh-CN" b="1"/>
              <a:t>5*2^-7V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609600" y="479358"/>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r>
              <a:rPr lang="zh-CN" altLang="en-US" dirty="0"/>
              <a:t>温度仪使用</a:t>
            </a: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3425" b="-23425"/>
          <a:stretch>
            <a:fillRect/>
          </a:stretch>
        </p:blipFill>
        <p:spPr>
          <a:xfrm rot="5400000">
            <a:off x="2769870" y="2258060"/>
            <a:ext cx="4803140" cy="3602355"/>
          </a:xfrm>
          <a:prstGeom prst="rect">
            <a:avLst/>
          </a:prstGeom>
        </p:spPr>
      </p:pic>
      <p:sp>
        <p:nvSpPr>
          <p:cNvPr id="2" name="文本框 1"/>
          <p:cNvSpPr txBox="1"/>
          <p:nvPr/>
        </p:nvSpPr>
        <p:spPr>
          <a:xfrm rot="10800000" flipV="1">
            <a:off x="3822650" y="1103129"/>
            <a:ext cx="11381740" cy="464166"/>
          </a:xfrm>
          <a:prstGeom prst="rect">
            <a:avLst/>
          </a:prstGeom>
          <a:noFill/>
        </p:spPr>
        <p:txBody>
          <a:bodyPr wrap="square" rtlCol="0" anchor="t">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b="1" dirty="0">
                <a:sym typeface="微软雅黑" panose="020B0503020204020204" pitchFamily="34" charset="-122"/>
              </a:rPr>
              <a:t>  </a:t>
            </a:r>
            <a:r>
              <a:rPr lang="zh-CN" b="1" dirty="0">
                <a:sym typeface="微软雅黑" panose="020B0503020204020204" pitchFamily="34" charset="-122"/>
              </a:rPr>
              <a:t>温度计的极限值为</a:t>
            </a:r>
            <a:r>
              <a:rPr lang="en-US" altLang="zh-CN" b="1" dirty="0">
                <a:sym typeface="微软雅黑" panose="020B0503020204020204" pitchFamily="34" charset="-122"/>
              </a:rPr>
              <a:t>72</a:t>
            </a:r>
            <a:r>
              <a:rPr lang="zh-CN" altLang="en-US" b="1" dirty="0">
                <a:sym typeface="微软雅黑" panose="020B0503020204020204" pitchFamily="34" charset="-122"/>
              </a:rPr>
              <a:t>度</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0862"/>
            <a:ext cx="30476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r>
              <a:rPr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实验过程——温度仪搭建</a:t>
            </a:r>
          </a:p>
        </p:txBody>
      </p:sp>
      <p:sp>
        <p:nvSpPr>
          <p:cNvPr id="76" name="矩形 75"/>
          <p:cNvSpPr/>
          <p:nvPr/>
        </p:nvSpPr>
        <p:spPr>
          <a:xfrm>
            <a:off x="6931232" y="3713325"/>
            <a:ext cx="316801" cy="31680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939291" y="4366080"/>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8" name="矩形 77"/>
          <p:cNvSpPr/>
          <p:nvPr/>
        </p:nvSpPr>
        <p:spPr>
          <a:xfrm>
            <a:off x="6914456" y="4409462"/>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5060645"/>
            <a:ext cx="18473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p:cNvSpPr/>
          <p:nvPr/>
        </p:nvSpPr>
        <p:spPr>
          <a:xfrm>
            <a:off x="6931231" y="510230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实验原理</a:t>
            </a:r>
          </a:p>
        </p:txBody>
      </p:sp>
      <p:sp>
        <p:nvSpPr>
          <p:cNvPr id="28" name="矩形 27"/>
          <p:cNvSpPr/>
          <p:nvPr/>
        </p:nvSpPr>
        <p:spPr>
          <a:xfrm>
            <a:off x="7923978" y="506131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温度仪使用</a:t>
            </a:r>
          </a:p>
        </p:txBody>
      </p:sp>
      <p:sp>
        <p:nvSpPr>
          <p:cNvPr id="3" name="TextBox 3"/>
          <p:cNvSpPr txBox="1"/>
          <p:nvPr/>
        </p:nvSpPr>
        <p:spPr bwMode="auto">
          <a:xfrm>
            <a:off x="944562" y="1272961"/>
            <a:ext cx="10302875" cy="922020"/>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以下是温度计使用时的状态。我们将热电偶两端分别放入冰水混合物和水浴锅中，使水浴锅逐渐升温，电子显示屏会显示相应地实时温度。</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540" y="2324100"/>
            <a:ext cx="5384165" cy="3640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609600" y="479358"/>
            <a:ext cx="10972800" cy="533400"/>
          </a:xfrm>
          <a:prstGeom prst="rect">
            <a:avLst/>
          </a:prstGeom>
          <a:noFill/>
          <a:ln>
            <a:noFill/>
          </a:ln>
          <a:effectLst/>
        </p:spPr>
        <p:txBody>
          <a:bodyPr wrap="none" lIns="72000" tIns="72000" rIns="0" bIns="72000"/>
          <a:lstStyle>
            <a:lvl1pPr algn="l" defTabSz="914400" rtl="0" eaLnBrk="0" fontAlgn="base" latinLnBrk="0" hangingPunct="0">
              <a:lnSpc>
                <a:spcPct val="90000"/>
              </a:lnSpc>
              <a:spcBef>
                <a:spcPct val="0"/>
              </a:spcBef>
              <a:spcAft>
                <a:spcPct val="0"/>
              </a:spcAft>
              <a:buNone/>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r>
              <a:rPr lang="zh-CN" altLang="en-US" dirty="0"/>
              <a:t>温度仪使用</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93" y="3344286"/>
            <a:ext cx="3776980" cy="2832735"/>
          </a:xfrm>
          <a:prstGeom prst="rect">
            <a:avLst/>
          </a:prstGeom>
        </p:spPr>
      </p:pic>
      <p:sp>
        <p:nvSpPr>
          <p:cNvPr id="4" name="文本框 3"/>
          <p:cNvSpPr txBox="1"/>
          <p:nvPr/>
        </p:nvSpPr>
        <p:spPr>
          <a:xfrm rot="10800000" flipV="1">
            <a:off x="558048" y="1390327"/>
            <a:ext cx="10603344" cy="2169825"/>
          </a:xfrm>
          <a:prstGeom prst="rect">
            <a:avLst/>
          </a:prstGeom>
          <a:noFill/>
        </p:spPr>
        <p:txBody>
          <a:bodyPr wrap="square" rtlCol="0" anchor="t">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以下为参考温度计为</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60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度时的示数，可以看到匹配</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程度可以满足要求</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但是在测量时仍有</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一定的</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振动随机误差</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，说明存在非线性效应没有去除，这可能是工艺和市电导致的。</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在使用过程中可以看出自制温度仪的使用偏差和振动还是不能满足一个精密温度仪的要求。但以达成一个初步可用的实验装置，之后还可以加强和改进。</a:t>
            </a:r>
            <a:endParaRPr lang="zh-CN" altLang="en-US" dirty="0"/>
          </a:p>
          <a:p>
            <a:pPr>
              <a:lnSpc>
                <a:spcPct val="150000"/>
              </a:lnSpc>
              <a:defRP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958494" y="3344286"/>
            <a:ext cx="3802453" cy="285072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8221" y="3334342"/>
            <a:ext cx="3804982" cy="2852621"/>
          </a:xfrm>
          <a:prstGeom prst="rect">
            <a:avLst/>
          </a:prstGeom>
        </p:spPr>
      </p:pic>
    </p:spTree>
    <p:extLst>
      <p:ext uri="{BB962C8B-B14F-4D97-AF65-F5344CB8AC3E}">
        <p14:creationId xmlns:p14="http://schemas.microsoft.com/office/powerpoint/2010/main" val="187212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0862"/>
            <a:ext cx="30476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r>
              <a:rPr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实验过程——温度仪搭建</a:t>
            </a:r>
          </a:p>
        </p:txBody>
      </p:sp>
      <p:sp>
        <p:nvSpPr>
          <p:cNvPr id="76" name="矩形 75"/>
          <p:cNvSpPr/>
          <p:nvPr/>
        </p:nvSpPr>
        <p:spPr>
          <a:xfrm>
            <a:off x="6931232" y="3713325"/>
            <a:ext cx="316801" cy="31680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939291" y="4366080"/>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8" name="矩形 77"/>
          <p:cNvSpPr/>
          <p:nvPr/>
        </p:nvSpPr>
        <p:spPr>
          <a:xfrm>
            <a:off x="6914456" y="4409462"/>
            <a:ext cx="316801" cy="3168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5060645"/>
            <a:ext cx="18473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p:cNvSpPr/>
          <p:nvPr/>
        </p:nvSpPr>
        <p:spPr>
          <a:xfrm>
            <a:off x="6931231" y="5102300"/>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实验原理</a:t>
            </a:r>
          </a:p>
        </p:txBody>
      </p:sp>
      <p:sp>
        <p:nvSpPr>
          <p:cNvPr id="28" name="矩形 27"/>
          <p:cNvSpPr/>
          <p:nvPr/>
        </p:nvSpPr>
        <p:spPr>
          <a:xfrm>
            <a:off x="7923978" y="506131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2920" y="601278"/>
            <a:ext cx="10972800" cy="533400"/>
          </a:xfrm>
        </p:spPr>
        <p:txBody>
          <a:bodyPr/>
          <a:lstStyle/>
          <a:p>
            <a:r>
              <a:rPr lang="zh-CN" altLang="en-US" dirty="0"/>
              <a:t>总结</a:t>
            </a:r>
          </a:p>
        </p:txBody>
      </p:sp>
      <p:sp>
        <p:nvSpPr>
          <p:cNvPr id="3" name="TextBox 3"/>
          <p:cNvSpPr txBox="1"/>
          <p:nvPr/>
        </p:nvSpPr>
        <p:spPr bwMode="auto">
          <a:xfrm>
            <a:off x="944245" y="1791970"/>
            <a:ext cx="10302875" cy="458908"/>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873472" y="1388053"/>
            <a:ext cx="10875183" cy="5478423"/>
          </a:xfrm>
          <a:prstGeom prst="rect">
            <a:avLst/>
          </a:prstGeom>
          <a:noFill/>
        </p:spPr>
        <p:txBody>
          <a:bodyPr wrap="square" rtlCol="0">
            <a:spAutoFit/>
          </a:bodyPr>
          <a:lstStyle/>
          <a:p>
            <a:pPr>
              <a:lnSpc>
                <a:spcPct val="150000"/>
              </a:lnSpc>
            </a:pPr>
            <a:r>
              <a:rPr lang="zh-CN" altLang="en-US" sz="2000" b="1" dirty="0"/>
              <a:t>造成误差的几点原因</a:t>
            </a:r>
            <a:r>
              <a:rPr lang="zh-CN" altLang="en-US" sz="2000" dirty="0"/>
              <a:t>：</a:t>
            </a:r>
          </a:p>
          <a:p>
            <a:pPr marL="342900" indent="-342900">
              <a:lnSpc>
                <a:spcPct val="150000"/>
              </a:lnSpc>
              <a:buFont typeface="Wingdings" panose="05000000000000000000" pitchFamily="2" charset="2"/>
              <a:buChar char="l"/>
            </a:pPr>
            <a:r>
              <a:rPr lang="zh-CN" altLang="en-US" sz="2000" dirty="0" smtClean="0"/>
              <a:t>噪声</a:t>
            </a:r>
            <a:r>
              <a:rPr lang="zh-CN" altLang="en-US" sz="2000" dirty="0"/>
              <a:t>无法有效</a:t>
            </a:r>
            <a:r>
              <a:rPr lang="zh-CN" altLang="en-US" sz="2000" dirty="0" smtClean="0"/>
              <a:t>消除</a:t>
            </a:r>
            <a:r>
              <a:rPr lang="en-US" altLang="zh-CN" sz="2000" dirty="0" smtClean="0"/>
              <a:t>	        </a:t>
            </a:r>
            <a:r>
              <a:rPr lang="zh-CN" altLang="en-US" dirty="0" smtClean="0">
                <a:latin typeface="仿宋" panose="02010609060101010101" pitchFamily="49" charset="-122"/>
                <a:ea typeface="仿宋" panose="02010609060101010101" pitchFamily="49" charset="-122"/>
              </a:rPr>
              <a:t>环境，市电</a:t>
            </a:r>
            <a:endParaRPr lang="zh-CN" altLang="en-US"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l"/>
            </a:pPr>
            <a:r>
              <a:rPr lang="zh-CN" altLang="en-US" sz="2000" dirty="0" smtClean="0"/>
              <a:t>工艺</a:t>
            </a:r>
            <a:r>
              <a:rPr lang="zh-CN" altLang="en-US" sz="2000" dirty="0"/>
              <a:t>不达要求</a:t>
            </a:r>
            <a:r>
              <a:rPr lang="en-US" altLang="zh-CN" sz="2000" dirty="0"/>
              <a:t>            </a:t>
            </a:r>
            <a:r>
              <a:rPr lang="zh-CN" altLang="en-US" dirty="0">
                <a:latin typeface="仿宋" panose="02010609060101010101" pitchFamily="49" charset="-122"/>
                <a:ea typeface="仿宋" panose="02010609060101010101" pitchFamily="49" charset="-122"/>
              </a:rPr>
              <a:t>分立</a:t>
            </a:r>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集成</a:t>
            </a:r>
            <a:r>
              <a:rPr lang="en-US" altLang="zh-CN" dirty="0">
                <a:latin typeface="仿宋" panose="02010609060101010101" pitchFamily="49" charset="-122"/>
                <a:ea typeface="仿宋" panose="02010609060101010101" pitchFamily="49" charset="-122"/>
              </a:rPr>
              <a:t>       ECL</a:t>
            </a:r>
            <a:r>
              <a:rPr lang="zh-CN" altLang="en-US" dirty="0">
                <a:latin typeface="仿宋" panose="02010609060101010101" pitchFamily="49" charset="-122"/>
                <a:ea typeface="仿宋" panose="02010609060101010101" pitchFamily="49" charset="-122"/>
              </a:rPr>
              <a:t>电路等高速抗噪声工艺      </a:t>
            </a:r>
            <a:r>
              <a:rPr lang="en-US" altLang="zh-CN" dirty="0" smtClean="0">
                <a:latin typeface="仿宋" panose="02010609060101010101" pitchFamily="49" charset="-122"/>
                <a:ea typeface="仿宋" panose="02010609060101010101" pitchFamily="49" charset="-122"/>
              </a:rPr>
              <a:t>SOC</a:t>
            </a:r>
            <a:r>
              <a:rPr lang="zh-CN" altLang="en-US" dirty="0" smtClean="0">
                <a:latin typeface="仿宋" panose="02010609060101010101" pitchFamily="49" charset="-122"/>
                <a:ea typeface="仿宋" panose="02010609060101010101" pitchFamily="49" charset="-122"/>
              </a:rPr>
              <a:t>技术</a:t>
            </a:r>
            <a:endParaRPr lang="zh-CN" altLang="en-US"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l"/>
            </a:pPr>
            <a:r>
              <a:rPr lang="zh-CN" altLang="en-US" sz="2000" dirty="0" smtClean="0"/>
              <a:t>原理</a:t>
            </a:r>
            <a:r>
              <a:rPr lang="zh-CN" altLang="en-US" sz="2000" dirty="0"/>
              <a:t>简单，做出了一些</a:t>
            </a:r>
            <a:r>
              <a:rPr lang="zh-CN" altLang="en-US" sz="2000" dirty="0" smtClean="0"/>
              <a:t>近似          </a:t>
            </a:r>
            <a:r>
              <a:rPr lang="zh-CN" altLang="en-US" dirty="0">
                <a:latin typeface="仿宋" panose="02010609060101010101" pitchFamily="49" charset="-122"/>
                <a:ea typeface="仿宋" panose="02010609060101010101" pitchFamily="49" charset="-122"/>
              </a:rPr>
              <a:t>运放模型近似</a:t>
            </a:r>
          </a:p>
          <a:p>
            <a:pPr marL="342900" indent="-342900">
              <a:lnSpc>
                <a:spcPct val="150000"/>
              </a:lnSpc>
              <a:buFont typeface="Wingdings" panose="05000000000000000000" pitchFamily="2" charset="2"/>
              <a:buChar char="l"/>
            </a:pPr>
            <a:r>
              <a:rPr lang="zh-CN" altLang="en-US" sz="2000" dirty="0" smtClean="0"/>
              <a:t>处理</a:t>
            </a:r>
            <a:r>
              <a:rPr lang="zh-CN" altLang="en-US" sz="2000" dirty="0"/>
              <a:t>系统</a:t>
            </a:r>
            <a:r>
              <a:rPr lang="zh-CN" altLang="en-US" sz="2000" dirty="0" smtClean="0"/>
              <a:t>基础            </a:t>
            </a:r>
            <a:r>
              <a:rPr lang="zh-CN" altLang="en-US" dirty="0">
                <a:latin typeface="仿宋" panose="02010609060101010101" pitchFamily="49" charset="-122"/>
                <a:ea typeface="仿宋" panose="02010609060101010101" pitchFamily="49" charset="-122"/>
              </a:rPr>
              <a:t>插线板连接，连接接口简陋</a:t>
            </a:r>
          </a:p>
          <a:p>
            <a:pPr marL="342900" indent="-342900">
              <a:lnSpc>
                <a:spcPct val="150000"/>
              </a:lnSpc>
              <a:buFont typeface="Wingdings" panose="05000000000000000000" pitchFamily="2" charset="2"/>
              <a:buChar char="l"/>
            </a:pPr>
            <a:r>
              <a:rPr lang="zh-CN" altLang="en-US" sz="2000" dirty="0" smtClean="0"/>
              <a:t>知识</a:t>
            </a:r>
            <a:r>
              <a:rPr lang="zh-CN" altLang="en-US" sz="2000" dirty="0"/>
              <a:t>储备</a:t>
            </a:r>
            <a:r>
              <a:rPr lang="zh-CN" altLang="en-US" sz="2000" dirty="0" smtClean="0"/>
              <a:t>不足            </a:t>
            </a:r>
            <a:r>
              <a:rPr lang="zh-CN" altLang="en-US" dirty="0">
                <a:latin typeface="仿宋" panose="02010609060101010101" pitchFamily="49" charset="-122"/>
                <a:ea typeface="仿宋" panose="02010609060101010101" pitchFamily="49" charset="-122"/>
              </a:rPr>
              <a:t>如设计专用</a:t>
            </a:r>
            <a:r>
              <a:rPr lang="en-US" altLang="zh-CN" dirty="0">
                <a:latin typeface="仿宋" panose="02010609060101010101" pitchFamily="49" charset="-122"/>
                <a:ea typeface="仿宋" panose="02010609060101010101" pitchFamily="49" charset="-122"/>
              </a:rPr>
              <a:t>PCB</a:t>
            </a:r>
            <a:r>
              <a:rPr lang="zh-CN" altLang="en-US" dirty="0">
                <a:latin typeface="仿宋" panose="02010609060101010101" pitchFamily="49" charset="-122"/>
                <a:ea typeface="仿宋" panose="02010609060101010101" pitchFamily="49" charset="-122"/>
              </a:rPr>
              <a:t>板可以提升中段处理效果</a:t>
            </a:r>
          </a:p>
          <a:p>
            <a:pPr>
              <a:lnSpc>
                <a:spcPct val="150000"/>
              </a:lnSpc>
            </a:pPr>
            <a:r>
              <a:rPr lang="zh-CN" altLang="en-US" sz="2000" dirty="0"/>
              <a:t>以上问题均可以在处理技术提升后得到解决</a:t>
            </a:r>
            <a:r>
              <a:rPr lang="zh-CN" altLang="en-US" sz="2000" dirty="0" smtClean="0"/>
              <a:t>，后期可以</a:t>
            </a:r>
            <a:r>
              <a:rPr lang="zh-CN" altLang="en-US" sz="2000" dirty="0"/>
              <a:t>进一步优化。</a:t>
            </a:r>
            <a:endParaRPr lang="en-US" altLang="zh-CN" sz="2000" dirty="0"/>
          </a:p>
          <a:p>
            <a:endParaRPr lang="zh-CN" altLang="en-US" sz="2000" dirty="0"/>
          </a:p>
          <a:p>
            <a:r>
              <a:rPr lang="zh-CN" altLang="en-US" sz="2000" b="1" dirty="0"/>
              <a:t>成果：</a:t>
            </a:r>
          </a:p>
          <a:p>
            <a:pPr>
              <a:lnSpc>
                <a:spcPct val="150000"/>
              </a:lnSpc>
            </a:pPr>
            <a:r>
              <a:rPr lang="en-US" altLang="zh-CN" sz="2000" dirty="0"/>
              <a:t>	</a:t>
            </a:r>
            <a:r>
              <a:rPr lang="zh-CN" altLang="en-US" sz="2000" dirty="0"/>
              <a:t>本实验完成了温度</a:t>
            </a:r>
            <a:r>
              <a:rPr lang="zh-CN" altLang="en-US" sz="2000" dirty="0">
                <a:sym typeface="+mn-ea"/>
              </a:rPr>
              <a:t>仪</a:t>
            </a:r>
            <a:r>
              <a:rPr lang="zh-CN" altLang="en-US" sz="2000" dirty="0"/>
              <a:t>的完整搭建，从前端到后端的功能齐全，最终结果也是</a:t>
            </a:r>
            <a:r>
              <a:rPr lang="zh-CN" altLang="en-US" sz="2000" dirty="0" smtClean="0"/>
              <a:t>在一定范围内较好的吻合实际温度。</a:t>
            </a:r>
            <a:r>
              <a:rPr lang="zh-CN" altLang="en-US" sz="2000" dirty="0"/>
              <a:t>因此，作为温度仪的原理机是合格的，达到了最初设计的目标。</a:t>
            </a:r>
            <a:endParaRPr lang="en-US" altLang="zh-CN" sz="2000" dirty="0"/>
          </a:p>
          <a:p>
            <a:endParaRPr lang="en-US" altLang="zh-CN" sz="2000" dirty="0"/>
          </a:p>
          <a:p>
            <a:endParaRPr lang="en-US" altLang="zh-CN"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4350" y="710526"/>
            <a:ext cx="10972800" cy="533400"/>
          </a:xfrm>
        </p:spPr>
        <p:txBody>
          <a:bodyPr/>
          <a:lstStyle/>
          <a:p>
            <a:r>
              <a:rPr lang="zh-CN" altLang="en-US" dirty="0"/>
              <a:t>致谢</a:t>
            </a:r>
          </a:p>
        </p:txBody>
      </p:sp>
      <p:sp>
        <p:nvSpPr>
          <p:cNvPr id="3" name="文本框 2"/>
          <p:cNvSpPr txBox="1"/>
          <p:nvPr/>
        </p:nvSpPr>
        <p:spPr>
          <a:xfrm>
            <a:off x="765175" y="1681480"/>
            <a:ext cx="10471150" cy="3785652"/>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通过</a:t>
            </a:r>
            <a:r>
              <a:rPr lang="zh-CN" altLang="en-US" sz="2000" dirty="0">
                <a:latin typeface="微软雅黑" panose="020B0503020204020204" pitchFamily="34" charset="-122"/>
                <a:ea typeface="微软雅黑" panose="020B0503020204020204" pitchFamily="34" charset="-122"/>
              </a:rPr>
              <a:t>本次实验，我们锻炼了对</a:t>
            </a:r>
            <a:r>
              <a:rPr lang="zh-CN" altLang="en-US" sz="2000" dirty="0" smtClean="0">
                <a:latin typeface="微软雅黑" panose="020B0503020204020204" pitchFamily="34" charset="-122"/>
                <a:ea typeface="微软雅黑" panose="020B0503020204020204" pitchFamily="34" charset="-122"/>
              </a:rPr>
              <a:t>系统级实验的搭建能力</a:t>
            </a:r>
            <a:r>
              <a:rPr lang="zh-CN" altLang="en-US" sz="2000" dirty="0">
                <a:latin typeface="微软雅黑" panose="020B0503020204020204" pitchFamily="34" charset="-122"/>
                <a:ea typeface="微软雅黑" panose="020B0503020204020204" pitchFamily="34" charset="-122"/>
              </a:rPr>
              <a:t>，增进了</a:t>
            </a:r>
            <a:r>
              <a:rPr lang="zh-CN" altLang="en-US" sz="2000" dirty="0" smtClean="0">
                <a:latin typeface="微软雅黑" panose="020B0503020204020204" pitchFamily="34" charset="-122"/>
                <a:ea typeface="微软雅黑" panose="020B0503020204020204" pitchFamily="34" charset="-122"/>
              </a:rPr>
              <a:t>对模块化系统设计的理解。前端热电偶让我们学习了如何制作保温环境和控温；中段信号处理让我们初步将模电课本上的知识作出实践，领会了信号放大的技术；后端数字处理让我们了解现代基于</a:t>
            </a:r>
            <a:r>
              <a:rPr lang="en-US" altLang="zh-CN" sz="2000" dirty="0" smtClean="0">
                <a:latin typeface="微软雅黑" panose="020B0503020204020204" pitchFamily="34" charset="-122"/>
                <a:ea typeface="微软雅黑" panose="020B0503020204020204" pitchFamily="34" charset="-122"/>
              </a:rPr>
              <a:t>FPGA</a:t>
            </a:r>
            <a:r>
              <a:rPr lang="zh-CN" altLang="en-US" sz="2000" dirty="0" smtClean="0">
                <a:latin typeface="微软雅黑" panose="020B0503020204020204" pitchFamily="34" charset="-122"/>
                <a:ea typeface="微软雅黑" panose="020B0503020204020204" pitchFamily="34" charset="-122"/>
              </a:rPr>
              <a:t>和嵌入式的核心处理终端方案，也见识了</a:t>
            </a:r>
            <a:r>
              <a:rPr lang="en-US" altLang="zh-CN" sz="2000" dirty="0" err="1" smtClean="0">
                <a:latin typeface="微软雅黑" panose="020B0503020204020204" pitchFamily="34" charset="-122"/>
                <a:ea typeface="微软雅黑" panose="020B0503020204020204" pitchFamily="34" charset="-122"/>
              </a:rPr>
              <a:t>verilog</a:t>
            </a:r>
            <a:r>
              <a:rPr lang="zh-CN" altLang="en-US" sz="2000" dirty="0" smtClean="0">
                <a:latin typeface="微软雅黑" panose="020B0503020204020204" pitchFamily="34" charset="-122"/>
                <a:ea typeface="微软雅黑" panose="020B0503020204020204" pitchFamily="34" charset="-122"/>
              </a:rPr>
              <a:t>硬件编程语言的魅力。最后测量温度，得到了令人满意的结果，</a:t>
            </a:r>
            <a:r>
              <a:rPr lang="zh-CN" altLang="en-US" sz="2000" dirty="0">
                <a:latin typeface="微软雅黑" panose="020B0503020204020204" pitchFamily="34" charset="-122"/>
                <a:ea typeface="微软雅黑" panose="020B0503020204020204" pitchFamily="34" charset="-122"/>
              </a:rPr>
              <a:t>激发了我们</a:t>
            </a:r>
            <a:r>
              <a:rPr lang="zh-CN" altLang="en-US" sz="2000" dirty="0" smtClean="0">
                <a:latin typeface="微软雅黑" panose="020B0503020204020204" pitchFamily="34" charset="-122"/>
                <a:ea typeface="微软雅黑" panose="020B0503020204020204" pitchFamily="34" charset="-122"/>
              </a:rPr>
              <a:t>对物理电子学的</a:t>
            </a:r>
            <a:r>
              <a:rPr lang="zh-CN" altLang="en-US" sz="2000" dirty="0">
                <a:latin typeface="微软雅黑" panose="020B0503020204020204" pitchFamily="34" charset="-122"/>
                <a:ea typeface="微软雅黑" panose="020B0503020204020204" pitchFamily="34" charset="-122"/>
              </a:rPr>
              <a:t>兴趣。</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最后</a:t>
            </a:r>
            <a:r>
              <a:rPr lang="zh-CN" altLang="en-US" sz="2000" dirty="0" smtClean="0">
                <a:latin typeface="微软雅黑" panose="020B0503020204020204" pitchFamily="34" charset="-122"/>
                <a:ea typeface="微软雅黑" panose="020B0503020204020204" pitchFamily="34" charset="-122"/>
              </a:rPr>
              <a:t>，感谢王中平老师</a:t>
            </a:r>
            <a:r>
              <a:rPr lang="zh-CN" altLang="en-US" sz="2000" dirty="0">
                <a:latin typeface="微软雅黑" panose="020B0503020204020204" pitchFamily="34" charset="-122"/>
                <a:ea typeface="微软雅黑" panose="020B0503020204020204" pitchFamily="34" charset="-122"/>
              </a:rPr>
              <a:t>给我们器材上的支持，也感谢物理教学实验中心提供的</a:t>
            </a:r>
            <a:r>
              <a:rPr lang="zh-CN" altLang="en-US" sz="2000" dirty="0" smtClean="0">
                <a:latin typeface="微软雅黑" panose="020B0503020204020204" pitchFamily="34" charset="-122"/>
                <a:ea typeface="微软雅黑" panose="020B0503020204020204" pitchFamily="34" charset="-122"/>
              </a:rPr>
              <a:t>宝贵实验机会</a:t>
            </a:r>
            <a:r>
              <a:rPr lang="zh-CN" altLang="en-US" sz="2000" dirty="0">
                <a:latin typeface="微软雅黑" panose="020B0503020204020204" pitchFamily="34" charset="-122"/>
                <a:ea typeface="微软雅黑" panose="020B0503020204020204" pitchFamily="34" charset="-122"/>
              </a:rPr>
              <a:t>。</a:t>
            </a:r>
          </a:p>
          <a:p>
            <a:pPr>
              <a:lnSpc>
                <a:spcPct val="150000"/>
              </a:lnSpc>
            </a:pPr>
            <a:r>
              <a:rPr lang="en-US" altLang="zh-CN" sz="2000" dirty="0">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93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4350" y="659525"/>
            <a:ext cx="10972800" cy="533400"/>
          </a:xfrm>
        </p:spPr>
        <p:txBody>
          <a:bodyPr/>
          <a:lstStyle/>
          <a:p>
            <a:r>
              <a:rPr lang="zh-CN" altLang="en-US" dirty="0" smtClean="0"/>
              <a:t>参考文献</a:t>
            </a:r>
            <a:endParaRPr lang="zh-CN" altLang="en-US" dirty="0"/>
          </a:p>
        </p:txBody>
      </p:sp>
      <p:sp>
        <p:nvSpPr>
          <p:cNvPr id="3" name="文本框 2"/>
          <p:cNvSpPr txBox="1"/>
          <p:nvPr/>
        </p:nvSpPr>
        <p:spPr>
          <a:xfrm>
            <a:off x="765175" y="1681480"/>
            <a:ext cx="10471150" cy="1015663"/>
          </a:xfrm>
          <a:prstGeom prst="rect">
            <a:avLst/>
          </a:prstGeom>
          <a:noFill/>
        </p:spPr>
        <p:txBody>
          <a:bodyPr wrap="square" rtlCol="0">
            <a:spAutoFit/>
          </a:bodyPr>
          <a:lstStyle/>
          <a:p>
            <a:pPr>
              <a:lnSpc>
                <a:spcPct val="150000"/>
              </a:lnSpc>
            </a:pPr>
            <a:r>
              <a:rPr lang="en-US" altLang="zh-CN" sz="2000" b="1" dirty="0"/>
              <a:t>	[</a:t>
            </a:r>
            <a:r>
              <a:rPr lang="en-US" altLang="zh-CN" sz="2000" dirty="0" smtClean="0">
                <a:latin typeface="微软雅黑" panose="020B0503020204020204" pitchFamily="34" charset="-122"/>
                <a:ea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rPr>
              <a:t>夏宇闻</a:t>
            </a:r>
            <a:r>
              <a:rPr lang="en-US" altLang="zh-CN" sz="2000" dirty="0" smtClean="0">
                <a:latin typeface="微软雅黑" panose="020B0503020204020204" pitchFamily="34" charset="-122"/>
                <a:ea typeface="微软雅黑" panose="020B0503020204020204" pitchFamily="34" charset="-122"/>
              </a:rPr>
              <a:t>. Verilog</a:t>
            </a:r>
            <a:r>
              <a:rPr lang="zh-CN" altLang="en-US" sz="2000" dirty="0">
                <a:latin typeface="微软雅黑" panose="020B0503020204020204" pitchFamily="34" charset="-122"/>
                <a:ea typeface="微软雅黑" panose="020B0503020204020204" pitchFamily="34" charset="-122"/>
              </a:rPr>
              <a:t>数字系统设计</a:t>
            </a:r>
            <a:r>
              <a:rPr lang="zh-CN" altLang="en-US" sz="2000" dirty="0" smtClean="0">
                <a:latin typeface="微软雅黑" panose="020B0503020204020204" pitchFamily="34" charset="-122"/>
                <a:ea typeface="微软雅黑" panose="020B0503020204020204" pitchFamily="34" charset="-122"/>
              </a:rPr>
              <a:t>教程</a:t>
            </a:r>
            <a:r>
              <a:rPr lang="en-US" altLang="zh-CN" sz="2000" dirty="0" smtClean="0">
                <a:latin typeface="微软雅黑" panose="020B0503020204020204" pitchFamily="34" charset="-122"/>
                <a:ea typeface="微软雅黑" panose="020B0503020204020204" pitchFamily="34" charset="-122"/>
              </a:rPr>
              <a:t>[M]. </a:t>
            </a:r>
            <a:r>
              <a:rPr lang="zh-CN" altLang="en-US" sz="2000" dirty="0" smtClean="0">
                <a:latin typeface="微软雅黑" panose="020B0503020204020204" pitchFamily="34" charset="-122"/>
                <a:ea typeface="微软雅黑" panose="020B0503020204020204" pitchFamily="34" charset="-122"/>
              </a:rPr>
              <a:t>第四版</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北京航空航天大学出版社</a:t>
            </a:r>
            <a:r>
              <a:rPr lang="en-US" altLang="zh-CN" sz="2000" dirty="0" smtClean="0">
                <a:latin typeface="微软雅黑" panose="020B0503020204020204" pitchFamily="34" charset="-122"/>
                <a:ea typeface="微软雅黑" panose="020B0503020204020204" pitchFamily="34" charset="-122"/>
              </a:rPr>
              <a:t>,2017</a:t>
            </a:r>
          </a:p>
          <a:p>
            <a:pPr>
              <a:lnSpc>
                <a:spcPct val="150000"/>
              </a:lnSpc>
            </a:pPr>
            <a:r>
              <a:rPr lang="en-US" altLang="zh-CN" sz="2000" b="1" dirty="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rPr>
              <a:t>黄霞</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基于</a:t>
            </a:r>
            <a:r>
              <a:rPr lang="en-US" altLang="zh-CN" sz="2000" dirty="0" smtClean="0">
                <a:latin typeface="微软雅黑" panose="020B0503020204020204" pitchFamily="34" charset="-122"/>
                <a:ea typeface="微软雅黑" panose="020B0503020204020204" pitchFamily="34" charset="-122"/>
              </a:rPr>
              <a:t>FPGA</a:t>
            </a:r>
            <a:r>
              <a:rPr lang="zh-CN" altLang="en-US" sz="2000" dirty="0" smtClean="0">
                <a:latin typeface="微软雅黑" panose="020B0503020204020204" pitchFamily="34" charset="-122"/>
                <a:ea typeface="微软雅黑" panose="020B0503020204020204" pitchFamily="34" charset="-122"/>
              </a:rPr>
              <a:t>的智能温度控制系统的设计</a:t>
            </a:r>
            <a:r>
              <a:rPr lang="en-US" altLang="zh-CN" sz="2000" dirty="0" smtClean="0">
                <a:latin typeface="微软雅黑" panose="020B0503020204020204" pitchFamily="34" charset="-122"/>
                <a:ea typeface="微软雅黑" panose="020B0503020204020204" pitchFamily="34" charset="-122"/>
              </a:rPr>
              <a:t>[D]. </a:t>
            </a:r>
            <a:r>
              <a:rPr lang="zh-CN" altLang="en-US" sz="2000" dirty="0" smtClean="0">
                <a:latin typeface="微软雅黑" panose="020B0503020204020204" pitchFamily="34" charset="-122"/>
                <a:ea typeface="微软雅黑" panose="020B0503020204020204" pitchFamily="34" charset="-122"/>
              </a:rPr>
              <a:t>武汉理工大学</a:t>
            </a:r>
            <a:r>
              <a:rPr lang="en-US" altLang="zh-CN" sz="2000" dirty="0" smtClean="0">
                <a:latin typeface="微软雅黑" panose="020B0503020204020204" pitchFamily="34" charset="-122"/>
                <a:ea typeface="微软雅黑" panose="020B0503020204020204" pitchFamily="34" charset="-122"/>
              </a:rPr>
              <a:t>. 2012</a:t>
            </a:r>
          </a:p>
        </p:txBody>
      </p:sp>
    </p:spTree>
    <p:extLst>
      <p:ext uri="{BB962C8B-B14F-4D97-AF65-F5344CB8AC3E}">
        <p14:creationId xmlns:p14="http://schemas.microsoft.com/office/powerpoint/2010/main" val="4404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723"/>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1527"/>
            <a:ext cx="301752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实验过程</a:t>
            </a:r>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温度仪搭建</a:t>
            </a:r>
          </a:p>
        </p:txBody>
      </p:sp>
      <p:sp>
        <p:nvSpPr>
          <p:cNvPr id="76" name="矩形 75"/>
          <p:cNvSpPr/>
          <p:nvPr/>
        </p:nvSpPr>
        <p:spPr>
          <a:xfrm>
            <a:off x="6931232" y="371332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939291" y="4366745"/>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506131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p:cNvSpPr/>
          <p:nvPr/>
        </p:nvSpPr>
        <p:spPr>
          <a:xfrm>
            <a:off x="6931231" y="510230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7939291" y="2976309"/>
            <a:ext cx="1198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实验原理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p:nvPr/>
        </p:nvPicPr>
        <p:blipFill>
          <a:blip r:embed="rId2" cstate="print">
            <a:extLst>
              <a:ext uri="{28A0092B-C50C-407E-A947-70E740481C1C}">
                <a14:useLocalDpi xmlns:a14="http://schemas.microsoft.com/office/drawing/2010/main" val="0"/>
              </a:ext>
            </a:extLst>
          </a:blip>
          <a:srcRect l="4132" r="4132"/>
          <a:stretch>
            <a:fillRect/>
          </a:stretch>
        </p:blipFill>
        <p:spPr>
          <a:xfrm>
            <a:off x="0" y="0"/>
            <a:ext cx="12192000" cy="6858000"/>
          </a:xfrm>
          <a:prstGeom prst="rect">
            <a:avLst/>
          </a:prstGeom>
        </p:spPr>
      </p:pic>
      <p:grpSp>
        <p:nvGrpSpPr>
          <p:cNvPr id="10" name="组合 9"/>
          <p:cNvGrpSpPr/>
          <p:nvPr/>
        </p:nvGrpSpPr>
        <p:grpSpPr>
          <a:xfrm>
            <a:off x="0" y="3124200"/>
            <a:ext cx="12192000" cy="3733800"/>
            <a:chOff x="0" y="3312958"/>
            <a:chExt cx="12192000" cy="3830792"/>
          </a:xfrm>
        </p:grpSpPr>
        <p:sp>
          <p:nvSpPr>
            <p:cNvPr id="12" name="任意多边形: 形状 11"/>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sp>
          <p:nvSpPr>
            <p:cNvPr id="14" name="任意多边形: 形状 13"/>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grpSp>
      <p:sp>
        <p:nvSpPr>
          <p:cNvPr id="15" name="文本框 14"/>
          <p:cNvSpPr txBox="1"/>
          <p:nvPr/>
        </p:nvSpPr>
        <p:spPr>
          <a:xfrm>
            <a:off x="1348105" y="5822950"/>
            <a:ext cx="3420745" cy="450850"/>
          </a:xfrm>
          <a:prstGeom prst="rect">
            <a:avLst/>
          </a:prstGeom>
          <a:noFill/>
        </p:spPr>
        <p:txBody>
          <a:bodyPr wrap="square" rtlCol="0">
            <a:spAutoFit/>
          </a:bodyPr>
          <a:lstStyle/>
          <a:p>
            <a:pPr algn="l">
              <a:lnSpc>
                <a:spcPct val="13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成员：杨博涵 施理翰</a:t>
            </a: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8" name="TextBox 8"/>
          <p:cNvSpPr txBox="1"/>
          <p:nvPr/>
        </p:nvSpPr>
        <p:spPr>
          <a:xfrm>
            <a:off x="9525000" y="5279901"/>
            <a:ext cx="2228139" cy="1236621"/>
          </a:xfrm>
          <a:prstGeom prst="rect">
            <a:avLst/>
          </a:prstGeom>
          <a:noFill/>
        </p:spPr>
        <p:txBody>
          <a:bodyPr wrap="square" rtlCol="0">
            <a:spAutoFit/>
          </a:bodyPr>
          <a:lstStyle/>
          <a:p>
            <a:pPr algn="r" eaLnBrk="0" hangingPunct="0">
              <a:lnSpc>
                <a:spcPct val="120000"/>
              </a:lnSpc>
            </a:pPr>
            <a:r>
              <a:rPr lang="zh-CN" altLang="en-US" sz="4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谢谢聆听</a:t>
            </a:r>
            <a:endParaRPr lang="en-US" altLang="zh-CN" sz="40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r">
              <a:lnSpc>
                <a:spcPct val="120000"/>
              </a:lnSpc>
            </a:pP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Thank You</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558800" y="566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热电偶测温</a:t>
            </a:r>
          </a:p>
        </p:txBody>
      </p:sp>
      <p:sp>
        <p:nvSpPr>
          <p:cNvPr id="5" name="TextBox 3"/>
          <p:cNvSpPr txBox="1"/>
          <p:nvPr/>
        </p:nvSpPr>
        <p:spPr bwMode="auto">
          <a:xfrm>
            <a:off x="944245" y="1791970"/>
            <a:ext cx="10302875" cy="458908"/>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TextBox 3"/>
          <p:cNvSpPr txBox="1"/>
          <p:nvPr/>
        </p:nvSpPr>
        <p:spPr bwMode="auto">
          <a:xfrm>
            <a:off x="944245" y="1791970"/>
            <a:ext cx="10302875" cy="923330"/>
          </a:xfrm>
          <a:prstGeom prst="rect">
            <a:avLst/>
          </a:prstGeom>
          <a:noFill/>
        </p:spPr>
        <p:txBody>
          <a:bodyPr wrap="square">
            <a:spAutoFit/>
          </a:bodyPr>
          <a:lstStyle/>
          <a:p>
            <a:pPr>
              <a:lnSpc>
                <a:spcPct val="150000"/>
              </a:lnSpc>
              <a:defRPr/>
            </a:pPr>
            <a:r>
              <a:rPr lang="zh-CN" altLang="en-US" b="0" i="0" dirty="0">
                <a:solidFill>
                  <a:srgbClr val="121212"/>
                </a:solidFill>
                <a:effectLst/>
                <a:latin typeface="-apple-system"/>
              </a:rPr>
              <a:t>    </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热电偶测温的基本原理是两种不同成份的材质导体组成闭合回路</a:t>
            </a:r>
            <a:r>
              <a:rPr lang="en-US" altLang="zh-CN" b="0"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当两端存在温度梯度时</a:t>
            </a:r>
            <a:r>
              <a:rPr lang="en-US" altLang="zh-CN" b="0"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回路中就会有电流通过，此时两端之间就存在电动势</a:t>
            </a:r>
            <a:r>
              <a:rPr lang="en-US" altLang="zh-CN" b="0"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热电动势。</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3157090"/>
            <a:ext cx="6096000" cy="185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放大电路</a:t>
            </a:r>
          </a:p>
        </p:txBody>
      </p:sp>
      <p:sp>
        <p:nvSpPr>
          <p:cNvPr id="5" name="TextBox 3"/>
          <p:cNvSpPr txBox="1"/>
          <p:nvPr/>
        </p:nvSpPr>
        <p:spPr bwMode="auto">
          <a:xfrm>
            <a:off x="944245" y="1791970"/>
            <a:ext cx="10302875" cy="458908"/>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TextBox 3"/>
          <p:cNvSpPr txBox="1"/>
          <p:nvPr/>
        </p:nvSpPr>
        <p:spPr bwMode="auto">
          <a:xfrm>
            <a:off x="944245" y="1791970"/>
            <a:ext cx="10302875" cy="923330"/>
          </a:xfrm>
          <a:prstGeom prst="rect">
            <a:avLst/>
          </a:prstGeom>
          <a:noFill/>
        </p:spPr>
        <p:txBody>
          <a:bodyPr wrap="square">
            <a:spAutoFit/>
          </a:bodyPr>
          <a:lstStyle/>
          <a:p>
            <a:pPr>
              <a:lnSpc>
                <a:spcPct val="150000"/>
              </a:lnSpc>
              <a:defRPr/>
            </a:pP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       我们根据需要基于</a:t>
            </a:r>
            <a:r>
              <a:rPr lang="en-US" altLang="zh-CN" b="0" i="0" dirty="0">
                <a:solidFill>
                  <a:schemeClr val="tx1">
                    <a:lumMod val="75000"/>
                    <a:lumOff val="25000"/>
                  </a:schemeClr>
                </a:solidFill>
                <a:effectLst/>
                <a:latin typeface="微软雅黑" panose="020B0503020204020204" pitchFamily="34" charset="-122"/>
                <a:ea typeface="微软雅黑" panose="020B0503020204020204" pitchFamily="34" charset="-122"/>
              </a:rPr>
              <a:t>LM324N</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运算放大器设计了两种放大电路，根据所需放大倍数可以调节相应电阻来得到所需要的结果。下左图中</a:t>
            </a:r>
            <a:r>
              <a:rPr lang="zh-CN" altLang="en-US" b="0" i="0" dirty="0" smtClean="0">
                <a:solidFill>
                  <a:schemeClr val="tx1">
                    <a:lumMod val="75000"/>
                    <a:lumOff val="25000"/>
                  </a:schemeClr>
                </a:solidFill>
                <a:effectLst/>
                <a:latin typeface="微软雅黑" panose="020B0503020204020204" pitchFamily="34" charset="-122"/>
                <a:ea typeface="微软雅黑" panose="020B0503020204020204" pitchFamily="34" charset="-122"/>
              </a:rPr>
              <a:t>是同向</a:t>
            </a:r>
            <a:r>
              <a:rPr lang="zh-CN" altLang="en-US" b="0" i="0" dirty="0">
                <a:solidFill>
                  <a:schemeClr val="tx1">
                    <a:lumMod val="75000"/>
                    <a:lumOff val="25000"/>
                  </a:schemeClr>
                </a:solidFill>
                <a:effectLst/>
                <a:latin typeface="微软雅黑" panose="020B0503020204020204" pitchFamily="34" charset="-122"/>
                <a:ea typeface="微软雅黑" panose="020B0503020204020204" pitchFamily="34" charset="-122"/>
              </a:rPr>
              <a:t>放大电路，右图是反向放大电路。          </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094" y="2980190"/>
            <a:ext cx="5675701" cy="276690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75" y="2980190"/>
            <a:ext cx="4525388" cy="2766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3"/>
          <p:cNvSpPr txBox="1"/>
          <p:nvPr/>
        </p:nvSpPr>
        <p:spPr bwMode="auto">
          <a:xfrm>
            <a:off x="944245" y="1791970"/>
            <a:ext cx="10302875" cy="1753235"/>
          </a:xfrm>
          <a:prstGeom prst="rect">
            <a:avLst/>
          </a:prstGeom>
          <a:noFill/>
        </p:spPr>
        <p:txBody>
          <a:bodyPr wrap="square">
            <a:spAutoFit/>
          </a:bodyPr>
          <a:lstStyle/>
          <a:p>
            <a:pPr>
              <a:lnSpc>
                <a:spcPct val="150000"/>
              </a:lnSpc>
              <a:defRPr/>
            </a:pPr>
            <a:r>
              <a:rPr 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FPGA（Field Programmable Gate Array）是在PAL、GAL等可编程器件的基础上进一步发展的产物。它是作为专用集成电路（ASIC）领域中的一种半定制电路而出现的，既解决了定制电路的不足，又克服了原有可编程器件门电路数有限的缺点。</a:t>
            </a: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本实验之所以采用</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FPGA</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是基于现实需要和自身能力的综合考量。</a:t>
            </a:r>
          </a:p>
        </p:txBody>
      </p:sp>
      <p:sp>
        <p:nvSpPr>
          <p:cNvPr id="8" name="标题 7"/>
          <p:cNvSpPr>
            <a:spLocks noGrp="1"/>
          </p:cNvSpPr>
          <p:nvPr>
            <p:ph type="title"/>
          </p:nvPr>
        </p:nvSpPr>
        <p:spPr>
          <a:xfrm>
            <a:off x="542290" y="571433"/>
            <a:ext cx="10972800" cy="533400"/>
          </a:xfrm>
        </p:spPr>
        <p:txBody>
          <a:bodyPr/>
          <a:lstStyle/>
          <a:p>
            <a:r>
              <a:rPr lang="en-US" altLang="zh-CN" dirty="0">
                <a:sym typeface="微软雅黑" panose="020B0503020204020204" pitchFamily="34" charset="-122"/>
              </a:rPr>
              <a:t>FPGA</a:t>
            </a:r>
            <a:r>
              <a:rPr dirty="0">
                <a:sym typeface="微软雅黑" panose="020B0503020204020204" pitchFamily="34" charset="-122"/>
              </a:rPr>
              <a:t>简介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rgbClr val="7F7F7F"/>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1527"/>
            <a:ext cx="301752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r>
              <a:rPr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实验过程——温度仪搭建</a:t>
            </a:r>
          </a:p>
        </p:txBody>
      </p:sp>
      <p:sp>
        <p:nvSpPr>
          <p:cNvPr id="76" name="矩形 75"/>
          <p:cNvSpPr/>
          <p:nvPr/>
        </p:nvSpPr>
        <p:spPr>
          <a:xfrm>
            <a:off x="6931232" y="3713325"/>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矩形 76"/>
          <p:cNvSpPr/>
          <p:nvPr/>
        </p:nvSpPr>
        <p:spPr>
          <a:xfrm>
            <a:off x="7939291" y="4366080"/>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实验展示</a:t>
            </a: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5060645"/>
            <a:ext cx="18473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5" name="矩形 24"/>
          <p:cNvSpPr/>
          <p:nvPr/>
        </p:nvSpPr>
        <p:spPr>
          <a:xfrm>
            <a:off x="6931231" y="5102300"/>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实验原理</a:t>
            </a:r>
          </a:p>
        </p:txBody>
      </p:sp>
      <p:sp>
        <p:nvSpPr>
          <p:cNvPr id="28" name="矩形 27"/>
          <p:cNvSpPr/>
          <p:nvPr/>
        </p:nvSpPr>
        <p:spPr>
          <a:xfrm>
            <a:off x="7923978" y="506131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82838"/>
            <a:ext cx="10972800" cy="533400"/>
          </a:xfrm>
        </p:spPr>
        <p:txBody>
          <a:bodyPr/>
          <a:lstStyle/>
          <a:p>
            <a:r>
              <a:rPr lang="en-US" altLang="zh-CN" sz="3200" dirty="0"/>
              <a:t>三段构建		</a:t>
            </a:r>
            <a:endParaRPr lang="zh-CN" altLang="en-US" sz="3200" dirty="0"/>
          </a:p>
        </p:txBody>
      </p:sp>
      <p:graphicFrame>
        <p:nvGraphicFramePr>
          <p:cNvPr id="7" name="图示 6"/>
          <p:cNvGraphicFramePr/>
          <p:nvPr/>
        </p:nvGraphicFramePr>
        <p:xfrm>
          <a:off x="1991360" y="1158240"/>
          <a:ext cx="8432800" cy="4728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自定义 188">
      <a:dk1>
        <a:sysClr val="windowText" lastClr="000000"/>
      </a:dk1>
      <a:lt1>
        <a:sysClr val="window" lastClr="FFFFFF"/>
      </a:lt1>
      <a:dk2>
        <a:srgbClr val="44546A"/>
      </a:dk2>
      <a:lt2>
        <a:srgbClr val="E7E6E6"/>
      </a:lt2>
      <a:accent1>
        <a:srgbClr val="014CA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3976</TotalTime>
  <Words>641</Words>
  <Application>Microsoft Office PowerPoint</Application>
  <PresentationFormat>宽屏</PresentationFormat>
  <Paragraphs>184</Paragraphs>
  <Slides>40</Slides>
  <Notes>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-apple-system</vt:lpstr>
      <vt:lpstr>等线</vt:lpstr>
      <vt:lpstr>仿宋</vt:lpstr>
      <vt:lpstr>黑体</vt:lpstr>
      <vt:lpstr>微软雅黑</vt:lpstr>
      <vt:lpstr>Arial</vt:lpstr>
      <vt:lpstr>Calibri</vt:lpstr>
      <vt:lpstr>Cambria Math</vt:lpstr>
      <vt:lpstr>Wingdings</vt:lpstr>
      <vt:lpstr>Office Theme</vt:lpstr>
      <vt:lpstr>PowerPoint 演示文稿</vt:lpstr>
      <vt:lpstr>PowerPoint 演示文稿</vt:lpstr>
      <vt:lpstr>自制温度仪</vt:lpstr>
      <vt:lpstr>PowerPoint 演示文稿</vt:lpstr>
      <vt:lpstr>热电偶测温</vt:lpstr>
      <vt:lpstr>放大电路</vt:lpstr>
      <vt:lpstr>FPGA简介</vt:lpstr>
      <vt:lpstr>PowerPoint 演示文稿</vt:lpstr>
      <vt:lpstr>三段构建  </vt:lpstr>
      <vt:lpstr>PART 1   前端热电偶系统 </vt:lpstr>
      <vt:lpstr>PART 1   前端热电偶系统 </vt:lpstr>
      <vt:lpstr>PART 1   前端热电偶系统 </vt:lpstr>
      <vt:lpstr>PART 2   中段信号处理系统</vt:lpstr>
      <vt:lpstr>PART 2   中段信号处理系统</vt:lpstr>
      <vt:lpstr>PART 2   中段信号处理系统</vt:lpstr>
      <vt:lpstr>PART 2   中段信号处理系统</vt:lpstr>
      <vt:lpstr>PART 2   中段信号处理系统</vt:lpstr>
      <vt:lpstr>PART 2   中段信号处理系统</vt:lpstr>
      <vt:lpstr>PART 3   后端数字系统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温度仪使用</vt:lpstr>
      <vt:lpstr>PowerPoint 演示文稿</vt:lpstr>
      <vt:lpstr>PowerPoint 演示文稿</vt:lpstr>
      <vt:lpstr>总结</vt:lpstr>
      <vt:lpstr>致谢</vt:lpstr>
      <vt:lpstr>参考文献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peaterq</dc:creator>
  <cp:lastModifiedBy>STARKer-first</cp:lastModifiedBy>
  <cp:revision>174</cp:revision>
  <dcterms:created xsi:type="dcterms:W3CDTF">2019-06-09T06:58:00Z</dcterms:created>
  <dcterms:modified xsi:type="dcterms:W3CDTF">2022-01-26T07:26:13Z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AF3A2A3BE747403BBC2045756B6F3ED6</vt:lpwstr>
  </property>
  <property fmtid="{D5CDD505-2E9C-101B-9397-08002B2CF9AE}" pid="3" name="KSOProductBuildVer">
    <vt:lpwstr>2052-11.1.0.11045</vt:lpwstr>
  </property>
</Properties>
</file>